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12"/>
  </p:notesMasterIdLst>
  <p:sldIdLst>
    <p:sldId id="256" r:id="rId2"/>
    <p:sldId id="425" r:id="rId3"/>
    <p:sldId id="352" r:id="rId4"/>
    <p:sldId id="427" r:id="rId5"/>
    <p:sldId id="426" r:id="rId6"/>
    <p:sldId id="428" r:id="rId7"/>
    <p:sldId id="429" r:id="rId8"/>
    <p:sldId id="430" r:id="rId9"/>
    <p:sldId id="431" r:id="rId10"/>
    <p:sldId id="381" r:id="rId11"/>
  </p:sldIdLst>
  <p:sldSz cx="9144000" cy="6858000" type="screen4x3"/>
  <p:notesSz cx="6797675" cy="9926638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05BB"/>
    <a:srgbClr val="FFFF99"/>
    <a:srgbClr val="FCE5D8"/>
    <a:srgbClr val="006C31"/>
    <a:srgbClr val="DBF2F5"/>
    <a:srgbClr val="009E47"/>
    <a:srgbClr val="126C90"/>
    <a:srgbClr val="0E6C9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87244" autoAdjust="0"/>
  </p:normalViewPr>
  <p:slideViewPr>
    <p:cSldViewPr>
      <p:cViewPr varScale="1">
        <p:scale>
          <a:sx n="96" d="100"/>
          <a:sy n="96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D75835B1-F9C6-4A81-922F-F3FF0D68F9E1}" type="datetimeFigureOut">
              <a:rPr lang="zh-CN" altLang="en-US"/>
              <a:pPr>
                <a:defRPr/>
              </a:pPr>
              <a:t>2012-5-22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30405D35-7CA7-46D9-8BD8-ADC1139F49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0564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9072B235-FE20-46B5-A26D-6DBBC5544AFC}" type="slidenum">
              <a:rPr lang="zh-CN" altLang="en-US" smtClean="0"/>
              <a:pPr eaLnBrk="1" hangingPunct="1"/>
              <a:t>1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CAB1DC5C-D942-4920-A4B3-3350E947B988}" type="slidenum">
              <a:rPr lang="zh-CN" altLang="en-US" smtClean="0"/>
              <a:pPr eaLnBrk="1" hangingPunct="1"/>
              <a:t>10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95AE7290-3294-417E-AE66-FB181FFB7422}" type="slidenum">
              <a:rPr lang="zh-CN" altLang="en-US" smtClean="0"/>
              <a:pPr eaLnBrk="1" hangingPunct="1"/>
              <a:t>2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0ACB27B1-06F2-4248-B4FF-C711A9E6CE4E}" type="slidenum">
              <a:rPr lang="zh-CN" altLang="en-US" smtClean="0"/>
              <a:pPr eaLnBrk="1" hangingPunct="1"/>
              <a:t>3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0ACB27B1-06F2-4248-B4FF-C711A9E6CE4E}" type="slidenum">
              <a:rPr lang="zh-CN" altLang="en-US" smtClean="0"/>
              <a:pPr eaLnBrk="1" hangingPunct="1"/>
              <a:t>4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0ACB27B1-06F2-4248-B4FF-C711A9E6CE4E}" type="slidenum">
              <a:rPr lang="zh-CN" altLang="en-US" smtClean="0"/>
              <a:pPr eaLnBrk="1" hangingPunct="1"/>
              <a:t>5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0ACB27B1-06F2-4248-B4FF-C711A9E6CE4E}" type="slidenum">
              <a:rPr lang="zh-CN" altLang="en-US" smtClean="0"/>
              <a:pPr eaLnBrk="1" hangingPunct="1"/>
              <a:t>6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0ACB27B1-06F2-4248-B4FF-C711A9E6CE4E}" type="slidenum">
              <a:rPr lang="zh-CN" altLang="en-US" smtClean="0"/>
              <a:pPr eaLnBrk="1" hangingPunct="1"/>
              <a:t>7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 smtClean="0"/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0ACB27B1-06F2-4248-B4FF-C711A9E6CE4E}" type="slidenum">
              <a:rPr lang="zh-CN" altLang="en-US" smtClean="0"/>
              <a:pPr eaLnBrk="1" hangingPunct="1"/>
              <a:t>8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0ACB27B1-06F2-4248-B4FF-C711A9E6CE4E}" type="slidenum">
              <a:rPr lang="zh-CN" altLang="en-US" smtClean="0"/>
              <a:pPr eaLnBrk="1" hangingPunct="1"/>
              <a:t>9</a:t>
            </a:fld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组合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任意多边形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7" name="任意多边形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任意多边形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11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271B6D2-8ABA-4E11-BBDD-F70BCED76942}" type="datetime1">
              <a:rPr lang="zh-CN" altLang="en-US"/>
              <a:pPr>
                <a:defRPr/>
              </a:pPr>
              <a:t>2012-5-22</a:t>
            </a:fld>
            <a:endParaRPr lang="zh-CN" altLang="en-US"/>
          </a:p>
        </p:txBody>
      </p:sp>
      <p:sp>
        <p:nvSpPr>
          <p:cNvPr id="12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4FCEFB9F-6D48-499C-8BD5-97F1AC79513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16496"/>
      </p:ext>
    </p:extLst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FD2C0-6DB5-44CA-9AC5-04954DDEDDBF}" type="datetime1">
              <a:rPr lang="zh-CN" altLang="en-US"/>
              <a:pPr>
                <a:defRPr/>
              </a:pPr>
              <a:t>2012-5-22</a:t>
            </a:fld>
            <a:endParaRPr lang="zh-CN" altLang="en-US"/>
          </a:p>
        </p:txBody>
      </p:sp>
      <p:sp>
        <p:nvSpPr>
          <p:cNvPr id="5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6E67C-6BA0-468F-80D6-DCD492C4E9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212890"/>
      </p:ext>
    </p:extLst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12EF7-2971-41F2-B818-76662C164477}" type="datetime1">
              <a:rPr lang="zh-CN" altLang="en-US"/>
              <a:pPr>
                <a:defRPr/>
              </a:pPr>
              <a:t>2012-5-22</a:t>
            </a:fld>
            <a:endParaRPr lang="zh-CN" altLang="en-US"/>
          </a:p>
        </p:txBody>
      </p:sp>
      <p:sp>
        <p:nvSpPr>
          <p:cNvPr id="5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26854-0FB6-4CF8-944B-D895FD62E2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481415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991F2-0551-4241-8E70-AD20F2459122}" type="datetime1">
              <a:rPr lang="zh-CN" altLang="en-US"/>
              <a:pPr>
                <a:defRPr/>
              </a:pPr>
              <a:t>2012-5-22</a:t>
            </a:fld>
            <a:endParaRPr lang="zh-CN" altLang="en-US"/>
          </a:p>
        </p:txBody>
      </p:sp>
      <p:sp>
        <p:nvSpPr>
          <p:cNvPr id="5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3B7E4-75C7-4682-8984-1425B0A84C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397100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燕尾形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燕尾形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F6824DD-C8E2-4840-A150-D6B57C2FF710}" type="datetime1">
              <a:rPr lang="zh-CN" altLang="en-US"/>
              <a:pPr>
                <a:defRPr/>
              </a:pPr>
              <a:t>2012-5-22</a:t>
            </a:fld>
            <a:endParaRPr lang="zh-CN" altLang="en-US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327C2FD-9F8E-4CAA-BDE4-DECB94DAAF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067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60E594C-2A0E-49FF-A3FC-DC8DD6F21668}" type="datetime1">
              <a:rPr lang="zh-CN" altLang="en-US"/>
              <a:pPr>
                <a:defRPr/>
              </a:pPr>
              <a:t>2012-5-22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6E48089-E20A-4718-AA22-8041A9707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359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B7213D1-D672-4BD2-8D20-F10ED972FC05}" type="datetime1">
              <a:rPr lang="zh-CN" altLang="en-US"/>
              <a:pPr>
                <a:defRPr/>
              </a:pPr>
              <a:t>2012-5-22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50C0779-CB1D-4C95-A3BF-936668EA7D0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23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EE9790E-8E82-4DC1-82F1-9B167037541D}" type="datetime1">
              <a:rPr lang="zh-CN" altLang="en-US"/>
              <a:pPr>
                <a:defRPr/>
              </a:pPr>
              <a:t>2012-5-22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928CC9F-4EBD-4B71-90AF-32C1C1F4502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404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85B3C-7A64-4789-BB1C-34C6735153CA}" type="datetime1">
              <a:rPr lang="zh-CN" altLang="en-US"/>
              <a:pPr>
                <a:defRPr/>
              </a:pPr>
              <a:t>2012-5-22</a:t>
            </a:fld>
            <a:endParaRPr lang="zh-CN" altLang="en-US"/>
          </a:p>
        </p:txBody>
      </p:sp>
      <p:sp>
        <p:nvSpPr>
          <p:cNvPr id="3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C37F2-96E7-4ACD-9760-766B6439DE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229957"/>
      </p:ext>
    </p:extLst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7F4EF42-6002-47DE-A269-3CB95F95E766}" type="datetime1">
              <a:rPr lang="zh-CN" altLang="en-US"/>
              <a:pPr>
                <a:defRPr/>
              </a:pPr>
              <a:t>2012-5-22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5645CB7-EECE-4F0B-991E-6A9BB3A3F5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341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6" name="任意多边形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直角三角形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燕尾形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燕尾形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AFD0CA8B-2F0D-4DE5-A1FE-CBF0B05CABCC}" type="datetime1">
              <a:rPr lang="zh-CN" altLang="en-US"/>
              <a:pPr>
                <a:defRPr/>
              </a:pPr>
              <a:t>2012-5-22</a:t>
            </a:fld>
            <a:endParaRPr lang="zh-CN" altLang="en-US"/>
          </a:p>
        </p:txBody>
      </p:sp>
      <p:sp>
        <p:nvSpPr>
          <p:cNvPr id="12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5DE16DCC-2C1E-4528-A2B7-9D53F948D3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451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027" name="任意多边形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5" name="直接连接符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033" name="文本占位符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smtClean="0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fld id="{E8136AF0-BD45-4614-9452-3C66B0DD8A09}" type="datetime1">
              <a:rPr lang="zh-CN" altLang="en-US"/>
              <a:pPr>
                <a:defRPr/>
              </a:pPr>
              <a:t>2012-5-22</a:t>
            </a:fld>
            <a:endParaRPr lang="zh-CN" altLang="en-US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fld id="{949C3410-ECBD-47BC-BAA4-088B7621A1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23" r:id="rId1"/>
    <p:sldLayoutId id="2147485119" r:id="rId2"/>
    <p:sldLayoutId id="2147485124" r:id="rId3"/>
    <p:sldLayoutId id="2147485125" r:id="rId4"/>
    <p:sldLayoutId id="2147485126" r:id="rId5"/>
    <p:sldLayoutId id="2147485127" r:id="rId6"/>
    <p:sldLayoutId id="2147485120" r:id="rId7"/>
    <p:sldLayoutId id="2147485128" r:id="rId8"/>
    <p:sldLayoutId id="2147485129" r:id="rId9"/>
    <p:sldLayoutId id="2147485121" r:id="rId10"/>
    <p:sldLayoutId id="2147485122" r:id="rId11"/>
  </p:sldLayoutIdLst>
  <p:transition>
    <p:wip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黑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黑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黑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黑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黑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黑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黑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黑体" pitchFamily="2" charset="-122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olidification.org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32584" y="908720"/>
            <a:ext cx="8496000" cy="2088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chemeClr val="tx1"/>
                </a:solidFill>
              </a:rPr>
              <a:t>美丽的金属凝固组织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zh-CN" altLang="en-US" sz="2800" dirty="0"/>
          </a:p>
        </p:txBody>
      </p:sp>
      <p:sp>
        <p:nvSpPr>
          <p:cNvPr id="9219" name="Rectangle 4"/>
          <p:cNvSpPr>
            <a:spLocks/>
          </p:cNvSpPr>
          <p:nvPr/>
        </p:nvSpPr>
        <p:spPr bwMode="auto">
          <a:xfrm>
            <a:off x="3563515" y="3140968"/>
            <a:ext cx="3960813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65125" indent="-255588" algn="ctr" eaLnBrk="0" hangingPunct="0">
              <a:lnSpc>
                <a:spcPts val="32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r>
              <a:rPr lang="zh-CN" altLang="en-US" sz="2500" b="1" dirty="0" smtClean="0">
                <a:latin typeface="楷体_GB2312" pitchFamily="49" charset="-122"/>
                <a:ea typeface="楷体_GB2312" pitchFamily="49" charset="-122"/>
              </a:rPr>
              <a:t> 材料加工</a:t>
            </a:r>
            <a:r>
              <a:rPr lang="zh-CN" altLang="en-US" sz="2500" b="1" dirty="0" smtClean="0">
                <a:latin typeface="楷体_GB2312" pitchFamily="49" charset="-122"/>
                <a:ea typeface="楷体_GB2312" pitchFamily="49" charset="-122"/>
              </a:rPr>
              <a:t>模拟研究部</a:t>
            </a:r>
            <a:endParaRPr lang="en-US" altLang="zh-CN" sz="2500" b="1" dirty="0" smtClean="0">
              <a:latin typeface="楷体_GB2312" pitchFamily="49" charset="-122"/>
              <a:ea typeface="楷体_GB2312" pitchFamily="49" charset="-122"/>
            </a:endParaRPr>
          </a:p>
          <a:p>
            <a:pPr marL="365125" indent="-255588" algn="ctr" eaLnBrk="0" hangingPunct="0">
              <a:lnSpc>
                <a:spcPts val="32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r>
              <a:rPr lang="zh-CN" altLang="en-US" sz="2500" b="1" dirty="0" smtClean="0">
                <a:latin typeface="楷体_GB2312" pitchFamily="49" charset="-122"/>
                <a:ea typeface="楷体_GB2312" pitchFamily="49" charset="-122"/>
              </a:rPr>
              <a:t>王佳琪</a:t>
            </a:r>
            <a:endParaRPr lang="en-US" altLang="zh-CN" sz="2500" b="1" dirty="0">
              <a:latin typeface="楷体_GB2312" pitchFamily="49" charset="-122"/>
              <a:ea typeface="楷体_GB2312" pitchFamily="49" charset="-122"/>
            </a:endParaRPr>
          </a:p>
          <a:p>
            <a:pPr marL="365125" indent="-255588" eaLnBrk="0" hangingPunct="0">
              <a:lnSpc>
                <a:spcPts val="32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r>
              <a:rPr lang="en-US" altLang="zh-CN" sz="2500" b="1" dirty="0" smtClean="0">
                <a:latin typeface="楷体_GB2312" pitchFamily="49" charset="-122"/>
                <a:ea typeface="楷体_GB2312" pitchFamily="49" charset="-122"/>
              </a:rPr>
              <a:t>       2012</a:t>
            </a:r>
            <a:r>
              <a:rPr lang="zh-CN" altLang="en-US" sz="2500" b="1" dirty="0" smtClean="0">
                <a:latin typeface="楷体_GB2312" pitchFamily="49" charset="-122"/>
                <a:ea typeface="楷体_GB2312" pitchFamily="49" charset="-122"/>
              </a:rPr>
              <a:t>年</a:t>
            </a:r>
            <a:r>
              <a:rPr lang="en-US" altLang="zh-CN" sz="2500" b="1" dirty="0">
                <a:latin typeface="楷体_GB2312" pitchFamily="49" charset="-122"/>
                <a:ea typeface="楷体_GB2312" pitchFamily="49" charset="-122"/>
              </a:rPr>
              <a:t>5</a:t>
            </a:r>
            <a:r>
              <a:rPr lang="zh-CN" altLang="en-US" sz="2500" b="1" dirty="0" smtClean="0">
                <a:latin typeface="楷体_GB2312" pitchFamily="49" charset="-122"/>
                <a:ea typeface="楷体_GB2312" pitchFamily="49" charset="-122"/>
              </a:rPr>
              <a:t>月</a:t>
            </a:r>
            <a:endParaRPr lang="en-US" altLang="zh-CN" sz="2500" b="1" dirty="0">
              <a:latin typeface="楷体_GB2312" pitchFamily="49" charset="-122"/>
              <a:ea typeface="楷体_GB2312" pitchFamily="49" charset="-122"/>
            </a:endParaRPr>
          </a:p>
          <a:p>
            <a:pPr marL="365125" indent="-255588" eaLnBrk="0" hangingPunct="0">
              <a:lnSpc>
                <a:spcPts val="32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r>
              <a:rPr lang="en-US" altLang="zh-CN" sz="2400" dirty="0">
                <a:latin typeface="Lucida Sans Unicode" pitchFamily="34" charset="0"/>
                <a:ea typeface="黑体" pitchFamily="2" charset="-122"/>
              </a:rPr>
              <a:t>                </a:t>
            </a:r>
          </a:p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endParaRPr lang="zh-CN" altLang="en-US" sz="2700" dirty="0">
              <a:latin typeface="Lucida Sans Unicode" pitchFamily="34" charset="0"/>
              <a:ea typeface="黑体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620713"/>
            <a:ext cx="9144000" cy="0"/>
          </a:xfrm>
          <a:prstGeom prst="line">
            <a:avLst/>
          </a:prstGeom>
          <a:ln w="38100" cmpd="sng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2"/>
          <p:cNvSpPr txBox="1">
            <a:spLocks/>
          </p:cNvSpPr>
          <p:nvPr/>
        </p:nvSpPr>
        <p:spPr>
          <a:xfrm>
            <a:off x="539552" y="9128"/>
            <a:ext cx="3347864" cy="611560"/>
          </a:xfrm>
          <a:prstGeom prst="rect">
            <a:avLst/>
          </a:prstGeom>
        </p:spPr>
        <p:txBody>
          <a:bodyPr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  <a:cs typeface="+mj-cs"/>
              </a:rPr>
              <a:t>科普</a:t>
            </a:r>
            <a:endParaRPr lang="zh-CN" altLang="en-US" sz="2400" b="1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华文行楷" pitchFamily="2" charset="-122"/>
              <a:ea typeface="华文行楷" pitchFamily="2" charset="-122"/>
              <a:cs typeface="+mj-cs"/>
            </a:endParaRPr>
          </a:p>
        </p:txBody>
      </p:sp>
      <p:pic>
        <p:nvPicPr>
          <p:cNvPr id="922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50323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v-01-13_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875" y="15875"/>
            <a:ext cx="1981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520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886" y="908720"/>
            <a:ext cx="1830882" cy="40321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0689"/>
            <a:ext cx="9180512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v-01-13_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875" y="15875"/>
            <a:ext cx="1981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标题 2"/>
          <p:cNvSpPr txBox="1">
            <a:spLocks/>
          </p:cNvSpPr>
          <p:nvPr/>
        </p:nvSpPr>
        <p:spPr>
          <a:xfrm>
            <a:off x="539552" y="9128"/>
            <a:ext cx="3347864" cy="611560"/>
          </a:xfrm>
          <a:prstGeom prst="rect">
            <a:avLst/>
          </a:prstGeom>
        </p:spPr>
        <p:txBody>
          <a:bodyPr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  <a:cs typeface="+mj-cs"/>
              </a:rPr>
              <a:t>科普</a:t>
            </a:r>
            <a:endParaRPr lang="zh-CN" altLang="en-US" sz="2400" b="1" dirty="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华文行楷" pitchFamily="2" charset="-122"/>
              <a:ea typeface="华文行楷" pitchFamily="2" charset="-122"/>
              <a:cs typeface="+mj-cs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50323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968552" y="655118"/>
            <a:ext cx="4067944" cy="3998018"/>
          </a:xfrm>
          <a:prstGeom prst="rect">
            <a:avLst/>
          </a:prstGeom>
          <a:gradFill rotWithShape="0">
            <a:gsLst>
              <a:gs pos="0">
                <a:srgbClr val="91CFE8"/>
              </a:gs>
              <a:gs pos="50000">
                <a:srgbClr val="BDE0EF"/>
              </a:gs>
              <a:gs pos="100000">
                <a:srgbClr val="DFEFF6"/>
              </a:gs>
            </a:gsLst>
            <a:lin ang="10800000"/>
          </a:gra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30000"/>
              </a:spcBef>
              <a:defRPr/>
            </a:pPr>
            <a:r>
              <a:rPr lang="en-US" altLang="zh-CN" sz="2800" dirty="0" smtClean="0">
                <a:latin typeface="华文行楷" pitchFamily="2" charset="-122"/>
                <a:ea typeface="华文行楷" pitchFamily="2" charset="-122"/>
              </a:rPr>
              <a:t>                  </a:t>
            </a:r>
            <a:r>
              <a:rPr lang="zh-CN" altLang="en-US" sz="4400" dirty="0" smtClean="0">
                <a:latin typeface="华文行楷" pitchFamily="2" charset="-122"/>
                <a:ea typeface="华文行楷" pitchFamily="2" charset="-122"/>
              </a:rPr>
              <a:t>致谢</a:t>
            </a:r>
            <a:endParaRPr lang="en-US" altLang="zh-CN" sz="4400" dirty="0" smtClean="0">
              <a:latin typeface="华文行楷" pitchFamily="2" charset="-122"/>
              <a:ea typeface="华文行楷" pitchFamily="2" charset="-122"/>
            </a:endParaRPr>
          </a:p>
          <a:p>
            <a:pPr>
              <a:spcBef>
                <a:spcPct val="30000"/>
              </a:spcBef>
              <a:defRPr/>
            </a:pPr>
            <a:r>
              <a:rPr lang="zh-CN" altLang="zh-CN" sz="2800" dirty="0" smtClean="0">
                <a:latin typeface="华文行楷" pitchFamily="2" charset="-122"/>
                <a:ea typeface="华文行楷" pitchFamily="2" charset="-122"/>
              </a:rPr>
              <a:t>本科普</a:t>
            </a:r>
            <a:r>
              <a:rPr lang="zh-CN" altLang="en-US" sz="2800" dirty="0" smtClean="0">
                <a:latin typeface="华文行楷" pitchFamily="2" charset="-122"/>
                <a:ea typeface="华文行楷" pitchFamily="2" charset="-122"/>
              </a:rPr>
              <a:t>的计算机模拟动画来自课题组陈云师兄的研究成果，同步辐射的实验动画来自网站：</a:t>
            </a:r>
            <a:r>
              <a:rPr lang="en-US" altLang="zh-CN" sz="2800" dirty="0" smtClean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  <a:hlinkClick r:id="rId6"/>
              </a:rPr>
              <a:t>http</a:t>
            </a:r>
            <a:r>
              <a:rPr lang="en-US" altLang="zh-CN" sz="2800" dirty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  <a:hlinkClick r:id="rId6"/>
              </a:rPr>
              <a:t>://www.solidification.org</a:t>
            </a:r>
            <a:r>
              <a:rPr lang="en-US" altLang="zh-CN" sz="2800" dirty="0" smtClean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  <a:hlinkClick r:id="rId6"/>
              </a:rPr>
              <a:t>/</a:t>
            </a:r>
            <a:endParaRPr lang="en-US" altLang="zh-CN" sz="2800" dirty="0" smtClean="0">
              <a:solidFill>
                <a:srgbClr val="FF0000"/>
              </a:solidFill>
              <a:latin typeface="华文行楷" pitchFamily="2" charset="-122"/>
              <a:ea typeface="华文行楷" pitchFamily="2" charset="-122"/>
            </a:endParaRPr>
          </a:p>
          <a:p>
            <a:pPr>
              <a:spcBef>
                <a:spcPct val="30000"/>
              </a:spcBef>
              <a:defRPr/>
            </a:pPr>
            <a:r>
              <a:rPr lang="zh-CN" altLang="en-US" sz="2800" dirty="0" smtClean="0">
                <a:latin typeface="华文行楷" pitchFamily="2" charset="-122"/>
                <a:ea typeface="华文行楷" pitchFamily="2" charset="-122"/>
              </a:rPr>
              <a:t>雪花的图片来自百度百科，在此深表感谢！</a:t>
            </a:r>
            <a:endParaRPr lang="en-US" altLang="zh-CN" sz="2800" dirty="0" smtClean="0">
              <a:latin typeface="华文行楷" pitchFamily="2" charset="-122"/>
              <a:ea typeface="华文行楷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518315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3321D2-6C4A-4FFC-A6CD-A5BF521F6C1A}" type="slidenum">
              <a:rPr lang="zh-CN" altLang="en-US" smtClean="0"/>
              <a:pPr>
                <a:defRPr/>
              </a:pPr>
              <a:t>2</a:t>
            </a:fld>
            <a:endParaRPr lang="zh-CN" altLang="en-US" dirty="0"/>
          </a:p>
        </p:txBody>
      </p:sp>
      <p:cxnSp>
        <p:nvCxnSpPr>
          <p:cNvPr id="5" name="直接连接符 4"/>
          <p:cNvCxnSpPr/>
          <p:nvPr/>
        </p:nvCxnSpPr>
        <p:spPr>
          <a:xfrm>
            <a:off x="0" y="620713"/>
            <a:ext cx="9144000" cy="0"/>
          </a:xfrm>
          <a:prstGeom prst="line">
            <a:avLst/>
          </a:prstGeom>
          <a:ln w="38100" cmpd="sng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8" name="Picture 4" descr="v-01-13_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8474" r="46468" b="68340"/>
          <a:stretch>
            <a:fillRect/>
          </a:stretch>
        </p:blipFill>
        <p:spPr bwMode="auto">
          <a:xfrm>
            <a:off x="7127875" y="15875"/>
            <a:ext cx="1981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36"/>
          <p:cNvSpPr txBox="1">
            <a:spLocks noChangeArrowheads="1"/>
          </p:cNvSpPr>
          <p:nvPr/>
        </p:nvSpPr>
        <p:spPr bwMode="auto">
          <a:xfrm>
            <a:off x="571500" y="1046163"/>
            <a:ext cx="77866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endParaRPr lang="zh-CN" altLang="en-US" sz="2800" b="1"/>
          </a:p>
        </p:txBody>
      </p:sp>
      <p:sp>
        <p:nvSpPr>
          <p:cNvPr id="22" name="Rectangle 2"/>
          <p:cNvSpPr txBox="1">
            <a:spLocks/>
          </p:cNvSpPr>
          <p:nvPr/>
        </p:nvSpPr>
        <p:spPr bwMode="auto">
          <a:xfrm>
            <a:off x="-108520" y="-243408"/>
            <a:ext cx="1656184" cy="107099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黑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黑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黑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黑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黑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黑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黑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  <a:ea typeface="黑体" pitchFamily="2" charset="-122"/>
              </a:defRPr>
            </a:lvl9pPr>
            <a:extLst/>
          </a:lstStyle>
          <a:p>
            <a:pPr algn="ctr">
              <a:defRPr/>
            </a:pPr>
            <a:r>
              <a:rPr lang="zh-CN" altLang="en-US" sz="4000" dirty="0" smtClean="0">
                <a:solidFill>
                  <a:srgbClr val="1F0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前言</a:t>
            </a:r>
            <a:endParaRPr lang="zh-CN" altLang="en-US" sz="4000" dirty="0">
              <a:solidFill>
                <a:srgbClr val="1F05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TextBox 8"/>
          <p:cNvSpPr txBox="1">
            <a:spLocks noChangeArrowheads="1"/>
          </p:cNvSpPr>
          <p:nvPr/>
        </p:nvSpPr>
        <p:spPr bwMode="auto">
          <a:xfrm>
            <a:off x="251520" y="726227"/>
            <a:ext cx="2448272" cy="3854901"/>
          </a:xfrm>
          <a:prstGeom prst="rect">
            <a:avLst/>
          </a:prstGeom>
          <a:gradFill rotWithShape="0">
            <a:gsLst>
              <a:gs pos="0">
                <a:srgbClr val="91CFE8"/>
              </a:gs>
              <a:gs pos="50000">
                <a:srgbClr val="BDE0EF"/>
              </a:gs>
              <a:gs pos="100000">
                <a:srgbClr val="DFEFF6"/>
              </a:gs>
            </a:gsLst>
            <a:lin ang="10800000"/>
          </a:gra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rgbClr val="FF0000"/>
              </a:buClr>
            </a:pPr>
            <a:r>
              <a:rPr lang="zh-CN" altLang="en-US" sz="2500" dirty="0" smtClean="0">
                <a:latin typeface="黑体" pitchFamily="2" charset="-122"/>
                <a:ea typeface="黑体" pitchFamily="2" charset="-122"/>
                <a:cs typeface="文鼎CS楷体"/>
              </a:rPr>
              <a:t>    我们知道在寒冷冬天，水蒸气会凝华成六角形的“</a:t>
            </a:r>
            <a:r>
              <a:rPr lang="zh-CN" altLang="en-US" sz="25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cs typeface="文鼎CS楷体"/>
              </a:rPr>
              <a:t>树枝晶</a:t>
            </a:r>
            <a:r>
              <a:rPr lang="zh-CN" altLang="en-US" sz="2500" dirty="0" smtClean="0">
                <a:latin typeface="黑体" pitchFamily="2" charset="-122"/>
                <a:ea typeface="黑体" pitchFamily="2" charset="-122"/>
                <a:cs typeface="文鼎CS楷体"/>
              </a:rPr>
              <a:t>”状的雪花（如图所示），非常漂亮。可是你是否知道，</a:t>
            </a:r>
            <a:r>
              <a:rPr lang="zh-CN" altLang="en-US" sz="25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  <a:cs typeface="文鼎CS楷体"/>
              </a:rPr>
              <a:t>金属在凝固时</a:t>
            </a:r>
            <a:r>
              <a:rPr lang="zh-CN" altLang="en-US" sz="2500" dirty="0" smtClean="0">
                <a:latin typeface="黑体" pitchFamily="2" charset="-122"/>
                <a:ea typeface="黑体" pitchFamily="2" charset="-122"/>
                <a:cs typeface="文鼎CS楷体"/>
              </a:rPr>
              <a:t>，同样也会形成美丽的“结晶”组织 呢？</a:t>
            </a:r>
            <a:endParaRPr lang="zh-CN" altLang="en-US" sz="2500" dirty="0">
              <a:latin typeface="Lucida Sans Unicode" pitchFamily="34" charset="0"/>
              <a:ea typeface="黑体" pitchFamily="2" charset="-122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836712"/>
            <a:ext cx="4164706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764704"/>
            <a:ext cx="17145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53336"/>
            <a:ext cx="198318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984" y="2762744"/>
            <a:ext cx="169601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53136"/>
            <a:ext cx="1720161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440" y="4653336"/>
            <a:ext cx="1955024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653136"/>
            <a:ext cx="2032143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26802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9775AB-3C05-4688-A4F2-CE579717712E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0" y="620713"/>
            <a:ext cx="9144000" cy="0"/>
          </a:xfrm>
          <a:prstGeom prst="line">
            <a:avLst/>
          </a:prstGeom>
          <a:ln w="38100" cmpd="sng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>
            <a:spLocks noGrp="1"/>
          </p:cNvSpPr>
          <p:nvPr>
            <p:ph type="title"/>
          </p:nvPr>
        </p:nvSpPr>
        <p:spPr bwMode="auto">
          <a:xfrm>
            <a:off x="-218336" y="-243408"/>
            <a:ext cx="3278168" cy="107099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zh-CN" altLang="en-US" sz="4000" dirty="0" smtClean="0">
                <a:solidFill>
                  <a:srgbClr val="1F0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如何观测？</a:t>
            </a:r>
          </a:p>
        </p:txBody>
      </p:sp>
      <p:pic>
        <p:nvPicPr>
          <p:cNvPr id="8" name="Picture 4" descr="v-01-13_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875" y="15875"/>
            <a:ext cx="1981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d:\My Documents\FFOutput\AlCu4_Columnar_1K.min-1~3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384" y="2997312"/>
            <a:ext cx="486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 descr="3planar-cell-dendrite-seaw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13" y="764704"/>
            <a:ext cx="2505075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2204864"/>
            <a:ext cx="1584177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179512" y="908720"/>
            <a:ext cx="4320480" cy="5087547"/>
          </a:xfrm>
          <a:prstGeom prst="rect">
            <a:avLst/>
          </a:prstGeom>
          <a:gradFill rotWithShape="0">
            <a:gsLst>
              <a:gs pos="0">
                <a:srgbClr val="91CFE8"/>
              </a:gs>
              <a:gs pos="50000">
                <a:srgbClr val="BDE0EF"/>
              </a:gs>
              <a:gs pos="100000">
                <a:srgbClr val="DFEFF6"/>
              </a:gs>
            </a:gsLst>
            <a:lin ang="10800000"/>
          </a:gra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rgbClr val="FF0000"/>
              </a:buClr>
            </a:pP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水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的凝固结晶过程可以通过肉眼直接观察，然而金属的结晶过程是不可见的，我们如何让其“</a:t>
            </a:r>
            <a:r>
              <a:rPr lang="zh-CN" altLang="en-US" sz="2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可视化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”呢？目前有两种方法：</a:t>
            </a:r>
            <a:endParaRPr lang="en-US" altLang="zh-CN" sz="2600" dirty="0" smtClean="0">
              <a:latin typeface="黑体" pitchFamily="2" charset="-122"/>
              <a:ea typeface="黑体" pitchFamily="2" charset="-122"/>
            </a:endParaRPr>
          </a:p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rgbClr val="FF0000"/>
              </a:buClr>
            </a:pPr>
            <a:r>
              <a:rPr lang="en-US" altLang="zh-CN" sz="2600" dirty="0" smtClean="0">
                <a:latin typeface="黑体" pitchFamily="2" charset="-122"/>
                <a:ea typeface="黑体" pitchFamily="2" charset="-122"/>
              </a:rPr>
              <a:t>1.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通过</a:t>
            </a:r>
            <a:r>
              <a:rPr lang="zh-CN" altLang="en-US" sz="2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高强</a:t>
            </a:r>
            <a:r>
              <a:rPr lang="en-US" altLang="zh-CN" sz="2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X</a:t>
            </a:r>
            <a:r>
              <a:rPr lang="zh-CN" altLang="en-US" sz="2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射线实时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观测。</a:t>
            </a:r>
            <a:endParaRPr lang="en-US" altLang="zh-CN" sz="2600" dirty="0" smtClean="0">
              <a:latin typeface="黑体" pitchFamily="2" charset="-122"/>
              <a:ea typeface="黑体" pitchFamily="2" charset="-122"/>
            </a:endParaRPr>
          </a:p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rgbClr val="FF0000"/>
              </a:buClr>
            </a:pPr>
            <a:r>
              <a:rPr lang="en-US" altLang="zh-CN" sz="2600" dirty="0" smtClean="0">
                <a:latin typeface="黑体" pitchFamily="2" charset="-122"/>
                <a:ea typeface="黑体" pitchFamily="2" charset="-122"/>
              </a:rPr>
              <a:t>2.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通过</a:t>
            </a:r>
            <a:r>
              <a:rPr lang="zh-CN" altLang="en-US" sz="2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计算机有限元模拟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结晶    生长过程。</a:t>
            </a:r>
            <a:endParaRPr lang="en-US" altLang="zh-CN" sz="2600" dirty="0" smtClean="0">
              <a:latin typeface="黑体" pitchFamily="2" charset="-122"/>
              <a:ea typeface="黑体" pitchFamily="2" charset="-122"/>
            </a:endParaRPr>
          </a:p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rgbClr val="FF0000"/>
              </a:buClr>
            </a:pPr>
            <a:r>
              <a:rPr lang="en-US" altLang="zh-CN" sz="2600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右图显示了这两种方法的</a:t>
            </a:r>
            <a:r>
              <a:rPr lang="zh-CN" altLang="en-US" sz="2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动画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，我们可以看到，类似于雪花，金属凝固时形成的“</a:t>
            </a:r>
            <a:r>
              <a:rPr lang="zh-CN" altLang="en-US" sz="2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树枝晶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”组织也是很</a:t>
            </a:r>
            <a:r>
              <a:rPr lang="en-US" altLang="zh-CN" sz="2600" dirty="0" smtClean="0">
                <a:latin typeface="黑体" pitchFamily="2" charset="-122"/>
                <a:ea typeface="黑体" pitchFamily="2" charset="-122"/>
              </a:rPr>
              <a:t>beautiful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的</a:t>
            </a:r>
            <a:r>
              <a:rPr lang="en-US" altLang="zh-CN" sz="2600" dirty="0" smtClean="0">
                <a:latin typeface="黑体" pitchFamily="2" charset="-122"/>
                <a:ea typeface="黑体" pitchFamily="2" charset="-122"/>
              </a:rPr>
              <a:t>^_^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。</a:t>
            </a:r>
            <a:endParaRPr lang="zh-CN" altLang="en-US" sz="2600" dirty="0">
              <a:latin typeface="Lucida Sans Unicode" pitchFamily="34" charset="0"/>
              <a:ea typeface="黑体" pitchFamily="2" charset="-122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184" y="764704"/>
            <a:ext cx="169601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 bwMode="auto">
          <a:xfrm>
            <a:off x="4716016" y="6309568"/>
            <a:ext cx="1706439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2000" dirty="0" smtClean="0">
                <a:latin typeface="+mn-lt"/>
                <a:ea typeface="+mn-ea"/>
              </a:rPr>
              <a:t>高强</a:t>
            </a:r>
            <a:r>
              <a:rPr lang="en-US" altLang="zh-CN" sz="2000" dirty="0" smtClean="0">
                <a:latin typeface="+mn-lt"/>
                <a:ea typeface="+mn-ea"/>
              </a:rPr>
              <a:t>X</a:t>
            </a:r>
            <a:r>
              <a:rPr lang="zh-CN" altLang="en-US" sz="2000" dirty="0" smtClean="0">
                <a:latin typeface="+mn-lt"/>
                <a:ea typeface="+mn-ea"/>
              </a:rPr>
              <a:t>射线观测</a:t>
            </a:r>
            <a:endParaRPr lang="zh-CN" altLang="en-US" sz="2000" dirty="0">
              <a:solidFill>
                <a:schemeClr val="accent2"/>
              </a:solidFill>
              <a:latin typeface="+mn-lt"/>
              <a:ea typeface="+mn-ea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7042025" y="6309320"/>
            <a:ext cx="1418407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2000" dirty="0" smtClean="0">
                <a:latin typeface="+mn-lt"/>
                <a:ea typeface="+mn-ea"/>
              </a:rPr>
              <a:t>计算机模拟</a:t>
            </a:r>
            <a:endParaRPr lang="zh-CN" altLang="en-US" sz="2000" dirty="0">
              <a:latin typeface="+mn-lt"/>
              <a:ea typeface="+mn-ea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4644008" y="764705"/>
            <a:ext cx="576064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2000" dirty="0" smtClean="0">
                <a:latin typeface="+mn-lt"/>
                <a:ea typeface="+mn-ea"/>
              </a:rPr>
              <a:t>雪花</a:t>
            </a:r>
            <a:endParaRPr lang="zh-CN" altLang="en-US" sz="2000" dirty="0">
              <a:latin typeface="+mn-lt"/>
              <a:ea typeface="+mn-ea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9775AB-3C05-4688-A4F2-CE579717712E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0" y="620713"/>
            <a:ext cx="9144000" cy="0"/>
          </a:xfrm>
          <a:prstGeom prst="line">
            <a:avLst/>
          </a:prstGeom>
          <a:ln w="38100" cmpd="sng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>
            <a:spLocks noGrp="1"/>
          </p:cNvSpPr>
          <p:nvPr>
            <p:ph type="title"/>
          </p:nvPr>
        </p:nvSpPr>
        <p:spPr bwMode="auto">
          <a:xfrm>
            <a:off x="-74320" y="-243408"/>
            <a:ext cx="4862344" cy="107099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zh-CN" altLang="en-US" sz="4000" dirty="0" smtClean="0">
                <a:solidFill>
                  <a:srgbClr val="1F0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高强</a:t>
            </a:r>
            <a:r>
              <a:rPr lang="en-US" altLang="zh-CN" sz="4000" dirty="0" smtClean="0">
                <a:solidFill>
                  <a:srgbClr val="1F0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zh-CN" altLang="en-US" sz="4000" dirty="0" smtClean="0">
                <a:solidFill>
                  <a:srgbClr val="1F0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射线实验观察</a:t>
            </a:r>
          </a:p>
        </p:txBody>
      </p:sp>
      <p:pic>
        <p:nvPicPr>
          <p:cNvPr id="8" name="Picture 4" descr="v-01-13_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875" y="15875"/>
            <a:ext cx="1981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251520" y="4174511"/>
            <a:ext cx="8568952" cy="2566857"/>
          </a:xfrm>
          <a:prstGeom prst="rect">
            <a:avLst/>
          </a:prstGeom>
          <a:gradFill rotWithShape="0">
            <a:gsLst>
              <a:gs pos="0">
                <a:srgbClr val="91CFE8"/>
              </a:gs>
              <a:gs pos="50000">
                <a:srgbClr val="BDE0EF"/>
              </a:gs>
              <a:gs pos="100000">
                <a:srgbClr val="DFEFF6"/>
              </a:gs>
            </a:gsLst>
            <a:lin ang="10800000"/>
          </a:gra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rgbClr val="FF0000"/>
              </a:buClr>
            </a:pP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    金属的结晶包括</a:t>
            </a:r>
            <a:r>
              <a:rPr lang="zh-CN" altLang="en-US" sz="2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形核和长大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过程。类似去医院体检时的“照</a:t>
            </a:r>
            <a:r>
              <a:rPr lang="en-US" altLang="zh-CN" sz="2600" dirty="0" smtClean="0">
                <a:latin typeface="黑体" pitchFamily="2" charset="-122"/>
                <a:ea typeface="黑体" pitchFamily="2" charset="-122"/>
              </a:rPr>
              <a:t>X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光”，我们也可以通过</a:t>
            </a:r>
            <a:r>
              <a:rPr lang="en-US" altLang="zh-CN" sz="2600" dirty="0" smtClean="0">
                <a:latin typeface="黑体" pitchFamily="2" charset="-122"/>
                <a:ea typeface="黑体" pitchFamily="2" charset="-122"/>
              </a:rPr>
              <a:t>X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射线实验直接“</a:t>
            </a:r>
            <a:r>
              <a:rPr lang="zh-CN" altLang="en-US" sz="2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透视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”金属凝固时枝晶生长的的整个过程（如上图的动画所示），但是一般</a:t>
            </a:r>
            <a:r>
              <a:rPr lang="en-US" altLang="zh-CN" sz="2600" dirty="0" smtClean="0">
                <a:latin typeface="黑体" pitchFamily="2" charset="-122"/>
                <a:ea typeface="黑体" pitchFamily="2" charset="-122"/>
              </a:rPr>
              <a:t>X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射线是无法观测到结晶过程的，我们一般需要利用</a:t>
            </a:r>
            <a:r>
              <a:rPr lang="zh-CN" altLang="en-US" sz="2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高强</a:t>
            </a:r>
            <a:r>
              <a:rPr lang="en-US" altLang="zh-CN" sz="2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X</a:t>
            </a:r>
            <a:r>
              <a:rPr lang="zh-CN" altLang="en-US" sz="2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射线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（如</a:t>
            </a:r>
            <a:r>
              <a:rPr lang="zh-CN" altLang="en-US" sz="2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同步辐射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）工具才能“透视”成功。当然光靠</a:t>
            </a:r>
            <a:r>
              <a:rPr lang="en-US" altLang="zh-CN" sz="2600" dirty="0" smtClean="0">
                <a:latin typeface="黑体" pitchFamily="2" charset="-122"/>
                <a:ea typeface="黑体" pitchFamily="2" charset="-122"/>
              </a:rPr>
              <a:t>X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射线的观察无法得到金属凝固过程时的</a:t>
            </a:r>
            <a:r>
              <a:rPr lang="zh-CN" altLang="en-US" sz="2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温度场、浓度场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等信息，我们如何才能得到更多精确的信息呢？</a:t>
            </a:r>
            <a:endParaRPr lang="zh-CN" altLang="en-US" sz="2600" dirty="0">
              <a:latin typeface="Lucida Sans Unicode" pitchFamily="34" charset="0"/>
              <a:ea typeface="黑体" pitchFamily="2" charset="-122"/>
            </a:endParaRPr>
          </a:p>
        </p:txBody>
      </p:sp>
      <p:pic>
        <p:nvPicPr>
          <p:cNvPr id="17" name="Picture 7" descr="d:\My Documents\FFOutput\Al20Cu_equiaxed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" y="837072"/>
            <a:ext cx="486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My Documents\FFOutput\Al20Cu_fragmentation_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837072"/>
            <a:ext cx="486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9775AB-3C05-4688-A4F2-CE579717712E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0" y="620713"/>
            <a:ext cx="9144000" cy="0"/>
          </a:xfrm>
          <a:prstGeom prst="line">
            <a:avLst/>
          </a:prstGeom>
          <a:ln w="38100" cmpd="sng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>
            <a:spLocks noGrp="1"/>
          </p:cNvSpPr>
          <p:nvPr>
            <p:ph type="title"/>
          </p:nvPr>
        </p:nvSpPr>
        <p:spPr bwMode="auto">
          <a:xfrm>
            <a:off x="-74320" y="-243408"/>
            <a:ext cx="4286280" cy="107099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zh-CN" altLang="en-US" sz="4000" dirty="0" smtClean="0">
                <a:solidFill>
                  <a:srgbClr val="1F0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计算机有限元模拟</a:t>
            </a:r>
          </a:p>
        </p:txBody>
      </p:sp>
      <p:pic>
        <p:nvPicPr>
          <p:cNvPr id="8" name="Picture 4" descr="v-01-13_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875" y="15875"/>
            <a:ext cx="1981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l2val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36" y="764704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395536" y="4545702"/>
            <a:ext cx="7992888" cy="2123658"/>
          </a:xfrm>
          <a:prstGeom prst="rect">
            <a:avLst/>
          </a:prstGeom>
          <a:gradFill rotWithShape="0">
            <a:gsLst>
              <a:gs pos="0">
                <a:srgbClr val="91CFE8"/>
              </a:gs>
              <a:gs pos="50000">
                <a:srgbClr val="BDE0EF"/>
              </a:gs>
              <a:gs pos="100000">
                <a:srgbClr val="DFEFF6"/>
              </a:gs>
            </a:gsLst>
            <a:lin ang="10800000"/>
          </a:gra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rgbClr val="FF0000"/>
              </a:buClr>
            </a:pPr>
            <a:r>
              <a:rPr lang="zh-CN" altLang="en-US" sz="2500" dirty="0" smtClean="0">
                <a:latin typeface="黑体" pitchFamily="2" charset="-122"/>
                <a:ea typeface="黑体" pitchFamily="2" charset="-122"/>
              </a:rPr>
              <a:t>    为了得到金属凝固过程的整个信息。我们可以通过计算机划分</a:t>
            </a:r>
            <a:r>
              <a:rPr lang="zh-CN" altLang="en-US" sz="25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有限元网格（前处理过程）</a:t>
            </a:r>
            <a:r>
              <a:rPr lang="zh-CN" altLang="en-US" sz="2500" dirty="0" smtClean="0">
                <a:latin typeface="黑体" pitchFamily="2" charset="-122"/>
                <a:ea typeface="黑体" pitchFamily="2" charset="-122"/>
              </a:rPr>
              <a:t>，通过建立金属凝固结晶过程的数学模型，利用有限元的方法求解数值方程</a:t>
            </a:r>
            <a:r>
              <a:rPr lang="zh-CN" altLang="en-US" sz="25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（计算过程）</a:t>
            </a:r>
            <a:r>
              <a:rPr lang="zh-CN" altLang="en-US" sz="2500" dirty="0" smtClean="0">
                <a:latin typeface="黑体" pitchFamily="2" charset="-122"/>
                <a:ea typeface="黑体" pitchFamily="2" charset="-122"/>
              </a:rPr>
              <a:t>，并将求解方程得到的信息通过</a:t>
            </a:r>
            <a:r>
              <a:rPr lang="zh-CN" altLang="en-US" sz="25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图形处理程序（后处理过程</a:t>
            </a:r>
            <a:r>
              <a:rPr lang="en-US" altLang="zh-CN" sz="25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)</a:t>
            </a:r>
            <a:r>
              <a:rPr lang="zh-CN" altLang="en-US" sz="2500" dirty="0" smtClean="0">
                <a:latin typeface="黑体" pitchFamily="2" charset="-122"/>
                <a:ea typeface="黑体" pitchFamily="2" charset="-122"/>
              </a:rPr>
              <a:t>进行“</a:t>
            </a:r>
            <a:r>
              <a:rPr lang="zh-CN" altLang="en-US" sz="25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可视化</a:t>
            </a:r>
            <a:r>
              <a:rPr lang="zh-CN" altLang="en-US" sz="2500" dirty="0" smtClean="0">
                <a:latin typeface="黑体" pitchFamily="2" charset="-122"/>
                <a:ea typeface="黑体" pitchFamily="2" charset="-122"/>
              </a:rPr>
              <a:t>”。上图显示的是计算机模拟的凝固</a:t>
            </a:r>
            <a:r>
              <a:rPr lang="zh-CN" altLang="en-US" sz="25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等轴树枝晶组织</a:t>
            </a:r>
            <a:r>
              <a:rPr lang="zh-CN" altLang="en-US" sz="2500" dirty="0" smtClean="0">
                <a:latin typeface="黑体" pitchFamily="2" charset="-122"/>
                <a:ea typeface="黑体" pitchFamily="2" charset="-122"/>
              </a:rPr>
              <a:t>的</a:t>
            </a:r>
            <a:r>
              <a:rPr lang="zh-CN" altLang="en-US" sz="2500" dirty="0" smtClean="0">
                <a:latin typeface="黑体" pitchFamily="2" charset="-122"/>
                <a:ea typeface="黑体" pitchFamily="2" charset="-122"/>
              </a:rPr>
              <a:t>形核和长大</a:t>
            </a:r>
            <a:r>
              <a:rPr lang="zh-CN" altLang="en-US" sz="2500" dirty="0" smtClean="0">
                <a:latin typeface="黑体" pitchFamily="2" charset="-122"/>
                <a:ea typeface="黑体" pitchFamily="2" charset="-122"/>
              </a:rPr>
              <a:t>过程。</a:t>
            </a:r>
            <a:endParaRPr lang="zh-CN" altLang="en-US" sz="2500" dirty="0">
              <a:latin typeface="Lucida Sans Unicode" pitchFamily="34" charset="0"/>
              <a:ea typeface="黑体" pitchFamily="2" charset="-122"/>
            </a:endParaRPr>
          </a:p>
        </p:txBody>
      </p:sp>
      <p:grpSp>
        <p:nvGrpSpPr>
          <p:cNvPr id="25" name="Group 3"/>
          <p:cNvGrpSpPr>
            <a:grpSpLocks noChangeAspect="1"/>
          </p:cNvGrpSpPr>
          <p:nvPr/>
        </p:nvGrpSpPr>
        <p:grpSpPr bwMode="auto">
          <a:xfrm>
            <a:off x="4195095" y="765104"/>
            <a:ext cx="4121321" cy="3600000"/>
            <a:chOff x="720" y="972"/>
            <a:chExt cx="3456" cy="3156"/>
          </a:xfrm>
        </p:grpSpPr>
        <p:grpSp>
          <p:nvGrpSpPr>
            <p:cNvPr id="26" name="Group 4"/>
            <p:cNvGrpSpPr>
              <a:grpSpLocks/>
            </p:cNvGrpSpPr>
            <p:nvPr/>
          </p:nvGrpSpPr>
          <p:grpSpPr bwMode="auto">
            <a:xfrm>
              <a:off x="720" y="972"/>
              <a:ext cx="3456" cy="1578"/>
              <a:chOff x="720" y="972"/>
              <a:chExt cx="3456" cy="1578"/>
            </a:xfrm>
          </p:grpSpPr>
          <p:pic>
            <p:nvPicPr>
              <p:cNvPr id="31" name="Picture 5" descr="10w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1008"/>
                <a:ext cx="1524" cy="1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6" descr="50w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008"/>
                <a:ext cx="1542" cy="15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7" descr="color abr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972"/>
                <a:ext cx="384" cy="15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7" name="Group 8"/>
            <p:cNvGrpSpPr>
              <a:grpSpLocks/>
            </p:cNvGrpSpPr>
            <p:nvPr/>
          </p:nvGrpSpPr>
          <p:grpSpPr bwMode="auto">
            <a:xfrm>
              <a:off x="720" y="2544"/>
              <a:ext cx="3456" cy="1584"/>
              <a:chOff x="720" y="2544"/>
              <a:chExt cx="3456" cy="1584"/>
            </a:xfrm>
          </p:grpSpPr>
          <p:pic>
            <p:nvPicPr>
              <p:cNvPr id="28" name="Picture 9" descr="100w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2544"/>
                <a:ext cx="1530" cy="1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10" descr="200w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2544"/>
                <a:ext cx="1536" cy="1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11" descr="color abr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550"/>
                <a:ext cx="384" cy="15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9775AB-3C05-4688-A4F2-CE579717712E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0" y="620713"/>
            <a:ext cx="9144000" cy="0"/>
          </a:xfrm>
          <a:prstGeom prst="line">
            <a:avLst/>
          </a:prstGeom>
          <a:ln w="38100" cmpd="sng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>
            <a:spLocks noGrp="1"/>
          </p:cNvSpPr>
          <p:nvPr>
            <p:ph type="title"/>
          </p:nvPr>
        </p:nvSpPr>
        <p:spPr bwMode="auto">
          <a:xfrm>
            <a:off x="-180528" y="-243408"/>
            <a:ext cx="4176464" cy="107099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zh-CN" altLang="en-US" sz="4000" dirty="0" smtClean="0">
                <a:solidFill>
                  <a:srgbClr val="1F0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海藻状凝固组织</a:t>
            </a:r>
          </a:p>
        </p:txBody>
      </p:sp>
      <p:pic>
        <p:nvPicPr>
          <p:cNvPr id="8" name="Picture 4" descr="v-01-13_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875" y="15875"/>
            <a:ext cx="1981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467544" y="4581128"/>
            <a:ext cx="7848872" cy="1787028"/>
          </a:xfrm>
          <a:prstGeom prst="rect">
            <a:avLst/>
          </a:prstGeom>
          <a:gradFill rotWithShape="0">
            <a:gsLst>
              <a:gs pos="0">
                <a:srgbClr val="91CFE8"/>
              </a:gs>
              <a:gs pos="50000">
                <a:srgbClr val="BDE0EF"/>
              </a:gs>
              <a:gs pos="100000">
                <a:srgbClr val="DFEFF6"/>
              </a:gs>
            </a:gsLst>
            <a:lin ang="10800000"/>
          </a:gra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rgbClr val="FF0000"/>
              </a:buClr>
            </a:pPr>
            <a:r>
              <a:rPr lang="zh-CN" altLang="en-US" sz="2500" dirty="0" smtClean="0">
                <a:latin typeface="黑体" pitchFamily="2" charset="-122"/>
                <a:ea typeface="黑体" pitchFamily="2" charset="-122"/>
              </a:rPr>
              <a:t>    当然建立合适的</a:t>
            </a:r>
            <a:r>
              <a:rPr lang="zh-CN" altLang="en-US" sz="25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计算模型</a:t>
            </a:r>
            <a:r>
              <a:rPr lang="zh-CN" altLang="en-US" sz="2500" dirty="0" smtClean="0">
                <a:latin typeface="黑体" pitchFamily="2" charset="-122"/>
                <a:ea typeface="黑体" pitchFamily="2" charset="-122"/>
              </a:rPr>
              <a:t>才是精确模拟凝固组织形成过程的关键。上图中显示了金属凝固过程中“</a:t>
            </a:r>
            <a:r>
              <a:rPr lang="zh-CN" altLang="en-US" sz="25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海藻状</a:t>
            </a:r>
            <a:r>
              <a:rPr lang="zh-CN" altLang="en-US" sz="2500" dirty="0" smtClean="0">
                <a:latin typeface="黑体" pitchFamily="2" charset="-122"/>
                <a:ea typeface="黑体" pitchFamily="2" charset="-122"/>
              </a:rPr>
              <a:t>”组织的形成过程的</a:t>
            </a:r>
            <a:r>
              <a:rPr lang="en-US" altLang="zh-CN" sz="2500" dirty="0" smtClean="0">
                <a:latin typeface="黑体" pitchFamily="2" charset="-122"/>
                <a:ea typeface="黑体" pitchFamily="2" charset="-122"/>
              </a:rPr>
              <a:t>X</a:t>
            </a:r>
            <a:r>
              <a:rPr lang="zh-CN" altLang="en-US" sz="2500" dirty="0" smtClean="0">
                <a:latin typeface="黑体" pitchFamily="2" charset="-122"/>
                <a:ea typeface="黑体" pitchFamily="2" charset="-122"/>
              </a:rPr>
              <a:t>射线实验和计算机模拟动画。可以看到形成的海藻状组织很漂亮，并且通过建立合适的数学模型，计算机模拟完全可以</a:t>
            </a:r>
            <a:r>
              <a:rPr lang="zh-CN" altLang="en-US" sz="25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再现</a:t>
            </a:r>
            <a:r>
              <a:rPr lang="zh-CN" altLang="en-US" sz="2500" dirty="0" smtClean="0">
                <a:latin typeface="黑体" pitchFamily="2" charset="-122"/>
                <a:ea typeface="黑体" pitchFamily="2" charset="-122"/>
              </a:rPr>
              <a:t>这一过程。</a:t>
            </a:r>
            <a:endParaRPr lang="zh-CN" altLang="en-US" sz="2500" dirty="0">
              <a:latin typeface="Lucida Sans Unicode" pitchFamily="34" charset="0"/>
              <a:ea typeface="黑体" pitchFamily="2" charset="-122"/>
            </a:endParaRPr>
          </a:p>
        </p:txBody>
      </p:sp>
      <p:pic>
        <p:nvPicPr>
          <p:cNvPr id="17" name="Picture 4" descr="d:\My Documents\FFOutput\seaw3(1)~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8" y="980728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planar_cell_seaweed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981088"/>
            <a:ext cx="2444863" cy="32400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 bwMode="auto">
          <a:xfrm>
            <a:off x="683568" y="980728"/>
            <a:ext cx="1706439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2000" dirty="0" smtClean="0">
                <a:latin typeface="+mn-lt"/>
                <a:ea typeface="+mn-ea"/>
              </a:rPr>
              <a:t>高强</a:t>
            </a:r>
            <a:r>
              <a:rPr lang="en-US" altLang="zh-CN" sz="2000" dirty="0" smtClean="0">
                <a:latin typeface="+mn-lt"/>
                <a:ea typeface="+mn-ea"/>
              </a:rPr>
              <a:t>X</a:t>
            </a:r>
            <a:r>
              <a:rPr lang="zh-CN" altLang="en-US" sz="2000" dirty="0" smtClean="0">
                <a:latin typeface="+mn-lt"/>
                <a:ea typeface="+mn-ea"/>
              </a:rPr>
              <a:t>射线观测</a:t>
            </a:r>
            <a:endParaRPr lang="zh-CN" altLang="en-US" sz="2000" dirty="0">
              <a:solidFill>
                <a:schemeClr val="accent2"/>
              </a:solidFill>
              <a:latin typeface="+mn-lt"/>
              <a:ea typeface="+mn-ea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5364088" y="980728"/>
            <a:ext cx="1562423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2000" dirty="0" smtClean="0">
                <a:latin typeface="+mn-lt"/>
                <a:ea typeface="+mn-ea"/>
              </a:rPr>
              <a:t>计算机模拟</a:t>
            </a:r>
            <a:endParaRPr lang="zh-CN" altLang="en-US" sz="2000" dirty="0">
              <a:latin typeface="+mn-lt"/>
              <a:ea typeface="+mn-ea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9775AB-3C05-4688-A4F2-CE579717712E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0" y="620713"/>
            <a:ext cx="9144000" cy="0"/>
          </a:xfrm>
          <a:prstGeom prst="line">
            <a:avLst/>
          </a:prstGeom>
          <a:ln w="38100" cmpd="sng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>
            <a:spLocks noGrp="1"/>
          </p:cNvSpPr>
          <p:nvPr>
            <p:ph type="title"/>
          </p:nvPr>
        </p:nvSpPr>
        <p:spPr bwMode="auto">
          <a:xfrm>
            <a:off x="-36512" y="-243408"/>
            <a:ext cx="3960440" cy="107099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zh-CN" altLang="en-US" sz="4000" dirty="0" smtClean="0">
                <a:solidFill>
                  <a:srgbClr val="1F0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计算模拟优越性</a:t>
            </a:r>
          </a:p>
        </p:txBody>
      </p:sp>
      <p:pic>
        <p:nvPicPr>
          <p:cNvPr id="8" name="Picture 4" descr="v-01-13_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875" y="15875"/>
            <a:ext cx="1981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539552" y="1124744"/>
            <a:ext cx="3168352" cy="5239896"/>
          </a:xfrm>
          <a:prstGeom prst="rect">
            <a:avLst/>
          </a:prstGeom>
          <a:gradFill rotWithShape="0">
            <a:gsLst>
              <a:gs pos="0">
                <a:srgbClr val="91CFE8"/>
              </a:gs>
              <a:gs pos="50000">
                <a:srgbClr val="BDE0EF"/>
              </a:gs>
              <a:gs pos="100000">
                <a:srgbClr val="DFEFF6"/>
              </a:gs>
            </a:gsLst>
            <a:lin ang="10800000"/>
          </a:gra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rgbClr val="FF0000"/>
              </a:buClr>
            </a:pPr>
            <a:r>
              <a:rPr lang="zh-CN" altLang="en-US" sz="2500" dirty="0" smtClean="0">
                <a:latin typeface="黑体" pitchFamily="2" charset="-122"/>
                <a:ea typeface="黑体" pitchFamily="2" charset="-122"/>
              </a:rPr>
              <a:t>    我们可以看出计算模拟的优越性，它不仅可以</a:t>
            </a:r>
            <a:r>
              <a:rPr lang="zh-CN" altLang="en-US" sz="25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再现</a:t>
            </a:r>
            <a:r>
              <a:rPr lang="zh-CN" altLang="en-US" sz="2500" dirty="0" smtClean="0">
                <a:latin typeface="黑体" pitchFamily="2" charset="-122"/>
                <a:ea typeface="黑体" pitchFamily="2" charset="-122"/>
              </a:rPr>
              <a:t>不可见的凝固结晶实验过程，使“不可视”过程变得“</a:t>
            </a:r>
            <a:r>
              <a:rPr lang="zh-CN" altLang="en-US" sz="25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可视</a:t>
            </a:r>
            <a:r>
              <a:rPr lang="zh-CN" altLang="en-US" sz="2500" dirty="0" smtClean="0">
                <a:latin typeface="黑体" pitchFamily="2" charset="-122"/>
                <a:ea typeface="黑体" pitchFamily="2" charset="-122"/>
              </a:rPr>
              <a:t>”，而且，还可以通过计算模拟得到实验所得不到的信息，并且通过改变计算参数，设置不同的凝固条件，</a:t>
            </a:r>
            <a:r>
              <a:rPr lang="zh-CN" altLang="en-US" sz="25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代替实验过程</a:t>
            </a:r>
            <a:r>
              <a:rPr lang="zh-CN" altLang="en-US" sz="2500" dirty="0" smtClean="0">
                <a:latin typeface="黑体" pitchFamily="2" charset="-122"/>
                <a:ea typeface="黑体" pitchFamily="2" charset="-122"/>
              </a:rPr>
              <a:t>，得到我们想要的凝固组织，甚至</a:t>
            </a:r>
            <a:r>
              <a:rPr lang="zh-CN" altLang="en-US" sz="25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发现新</a:t>
            </a:r>
            <a:r>
              <a:rPr lang="zh-CN" altLang="en-US" sz="25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组织，</a:t>
            </a:r>
            <a:r>
              <a:rPr lang="zh-CN" altLang="en-US" sz="2500" dirty="0" smtClean="0">
                <a:latin typeface="黑体" pitchFamily="2" charset="-122"/>
                <a:ea typeface="黑体" pitchFamily="2" charset="-122"/>
              </a:rPr>
              <a:t>从而优化材料性能。</a:t>
            </a:r>
            <a:endParaRPr lang="zh-CN" altLang="en-US" sz="2500" dirty="0">
              <a:latin typeface="Lucida Sans Unicode" pitchFamily="34" charset="0"/>
              <a:ea typeface="黑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3923928" y="1196752"/>
            <a:ext cx="180020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zh-CN" altLang="en-US" sz="2000" dirty="0" smtClean="0">
                <a:latin typeface="+mn-lt"/>
                <a:ea typeface="+mn-ea"/>
              </a:rPr>
              <a:t>模拟树枝晶组织</a:t>
            </a:r>
            <a:endParaRPr lang="zh-CN" altLang="en-US" sz="2000" dirty="0">
              <a:latin typeface="+mn-lt"/>
              <a:ea typeface="+mn-ea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6156176" y="1177007"/>
            <a:ext cx="2304256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zh-CN" altLang="en-US" sz="2000" dirty="0" smtClean="0">
                <a:latin typeface="+mj-ea"/>
                <a:ea typeface="+mj-ea"/>
              </a:rPr>
              <a:t>模拟</a:t>
            </a:r>
            <a:r>
              <a:rPr lang="zh-CN" altLang="en-US" sz="2000" dirty="0">
                <a:latin typeface="+mj-ea"/>
                <a:ea typeface="+mj-ea"/>
              </a:rPr>
              <a:t>树枝晶</a:t>
            </a:r>
            <a:r>
              <a:rPr lang="zh-CN" altLang="en-US" sz="2000" dirty="0" smtClean="0">
                <a:latin typeface="+mj-ea"/>
                <a:ea typeface="+mj-ea"/>
              </a:rPr>
              <a:t>组织动画</a:t>
            </a:r>
            <a:endParaRPr lang="zh-CN" altLang="en-US" sz="2000" dirty="0">
              <a:latin typeface="+mj-ea"/>
              <a:ea typeface="+mj-ea"/>
            </a:endParaRPr>
          </a:p>
        </p:txBody>
      </p:sp>
      <p:pic>
        <p:nvPicPr>
          <p:cNvPr id="18" name="Picture 5" descr="17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1484784"/>
            <a:ext cx="1931988" cy="464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eq2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841" y="1484784"/>
            <a:ext cx="193357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9775AB-3C05-4688-A4F2-CE579717712E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0" y="620713"/>
            <a:ext cx="9144000" cy="0"/>
          </a:xfrm>
          <a:prstGeom prst="line">
            <a:avLst/>
          </a:prstGeom>
          <a:ln w="38100" cmpd="sng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v-01-13_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875" y="15875"/>
            <a:ext cx="1981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827584" y="4581128"/>
            <a:ext cx="7290891" cy="1084912"/>
          </a:xfrm>
          <a:prstGeom prst="rect">
            <a:avLst/>
          </a:prstGeom>
          <a:gradFill rotWithShape="0">
            <a:gsLst>
              <a:gs pos="0">
                <a:srgbClr val="91CFE8"/>
              </a:gs>
              <a:gs pos="50000">
                <a:srgbClr val="BDE0EF"/>
              </a:gs>
              <a:gs pos="100000">
                <a:srgbClr val="DFEFF6"/>
              </a:gs>
            </a:gsLst>
            <a:lin ang="10800000"/>
          </a:gra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rgbClr val="FF0000"/>
              </a:buClr>
            </a:pPr>
            <a:r>
              <a:rPr lang="zh-CN" altLang="en-US" sz="2500" dirty="0" smtClean="0">
                <a:latin typeface="黑体" pitchFamily="2" charset="-122"/>
                <a:ea typeface="黑体" pitchFamily="2" charset="-122"/>
              </a:rPr>
              <a:t>    上图分别模拟了枝晶形核长大动画，和构造其三维旋转动画图，通过先进的计算机模拟技术，我们可以</a:t>
            </a:r>
            <a:r>
              <a:rPr lang="zh-CN" altLang="en-US" sz="2500" dirty="0" smtClean="0">
                <a:latin typeface="黑体" pitchFamily="2" charset="-122"/>
                <a:ea typeface="黑体" pitchFamily="2" charset="-122"/>
              </a:rPr>
              <a:t>“</a:t>
            </a:r>
            <a:r>
              <a:rPr lang="zh-CN" altLang="en-US" sz="2500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透视</a:t>
            </a:r>
            <a:r>
              <a:rPr lang="zh-CN" altLang="en-US" sz="25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到</a:t>
            </a:r>
            <a:r>
              <a:rPr lang="zh-CN" altLang="en-US" sz="2500" dirty="0" smtClean="0">
                <a:latin typeface="黑体" pitchFamily="2" charset="-122"/>
                <a:ea typeface="黑体" pitchFamily="2" charset="-122"/>
              </a:rPr>
              <a:t>”</a:t>
            </a:r>
            <a:r>
              <a:rPr lang="zh-CN" altLang="en-US" sz="2500" dirty="0" smtClean="0">
                <a:latin typeface="黑体" pitchFamily="2" charset="-122"/>
                <a:ea typeface="黑体" pitchFamily="2" charset="-122"/>
              </a:rPr>
              <a:t>凝固组织的每一个美丽细节。</a:t>
            </a:r>
            <a:endParaRPr lang="zh-CN" altLang="en-US" sz="2500" dirty="0">
              <a:latin typeface="Lucida Sans Unicode" pitchFamily="34" charset="0"/>
              <a:ea typeface="黑体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611560" y="1104999"/>
            <a:ext cx="2592288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2000" dirty="0" smtClean="0">
                <a:latin typeface="+mn-lt"/>
                <a:ea typeface="+mn-ea"/>
              </a:rPr>
              <a:t>模拟枝晶形核长大动画</a:t>
            </a:r>
            <a:endParaRPr lang="zh-CN" altLang="en-US" sz="2000" dirty="0">
              <a:latin typeface="+mn-lt"/>
              <a:ea typeface="+mn-ea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4283968" y="1104999"/>
            <a:ext cx="1562423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0"/>
          </a:gradFill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2000" dirty="0" smtClean="0">
                <a:latin typeface="+mn-lt"/>
                <a:ea typeface="+mn-ea"/>
              </a:rPr>
              <a:t>三维旋转动画</a:t>
            </a:r>
            <a:endParaRPr lang="zh-CN" altLang="en-US" sz="2000" dirty="0">
              <a:latin typeface="+mn-lt"/>
              <a:ea typeface="+mn-ea"/>
            </a:endParaRPr>
          </a:p>
        </p:txBody>
      </p:sp>
      <p:pic>
        <p:nvPicPr>
          <p:cNvPr id="9" name="Picture 4" descr="cryst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12776"/>
            <a:ext cx="384034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My Documents\FFOutput\dendlowanis.gif"/>
          <p:cNvPicPr>
            <a:picLocks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3096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9775AB-3C05-4688-A4F2-CE579717712E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0" y="620713"/>
            <a:ext cx="9144000" cy="0"/>
          </a:xfrm>
          <a:prstGeom prst="line">
            <a:avLst/>
          </a:prstGeom>
          <a:ln w="38100" cmpd="sng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>
            <a:spLocks noGrp="1"/>
          </p:cNvSpPr>
          <p:nvPr>
            <p:ph type="title"/>
          </p:nvPr>
        </p:nvSpPr>
        <p:spPr bwMode="auto">
          <a:xfrm>
            <a:off x="-1044624" y="-162272"/>
            <a:ext cx="3600400" cy="107099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zh-CN" altLang="en-US" sz="4000" dirty="0" smtClean="0">
                <a:solidFill>
                  <a:srgbClr val="1F0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结语</a:t>
            </a:r>
          </a:p>
        </p:txBody>
      </p:sp>
      <p:pic>
        <p:nvPicPr>
          <p:cNvPr id="8" name="Picture 4" descr="v-01-13_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875" y="15875"/>
            <a:ext cx="1981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179512" y="1101799"/>
            <a:ext cx="5149104" cy="4847481"/>
          </a:xfrm>
          <a:prstGeom prst="rect">
            <a:avLst/>
          </a:prstGeom>
          <a:gradFill rotWithShape="0">
            <a:gsLst>
              <a:gs pos="0">
                <a:srgbClr val="91CFE8"/>
              </a:gs>
              <a:gs pos="50000">
                <a:srgbClr val="BDE0EF"/>
              </a:gs>
              <a:gs pos="100000">
                <a:srgbClr val="DFEFF6"/>
              </a:gs>
            </a:gsLst>
            <a:lin ang="10800000"/>
          </a:gra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rgbClr val="FF0000"/>
              </a:buClr>
            </a:pP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    类似雪花晶体的形成过程，金属凝固也会形成非常</a:t>
            </a:r>
            <a:r>
              <a:rPr lang="zh-CN" altLang="en-US" sz="2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漂亮的凝固组织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。我们可以通过</a:t>
            </a:r>
            <a:r>
              <a:rPr lang="zh-CN" altLang="en-US" sz="2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高强</a:t>
            </a:r>
            <a:r>
              <a:rPr lang="en-US" altLang="zh-CN" sz="2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X</a:t>
            </a:r>
            <a:r>
              <a:rPr lang="zh-CN" altLang="en-US" sz="2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射线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和</a:t>
            </a:r>
            <a:r>
              <a:rPr lang="zh-CN" altLang="en-US" sz="2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计算机模拟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的手段对该过程进行观测研究。计算机模拟的手段相对于传统实验手段有其不可比拟的</a:t>
            </a:r>
            <a:r>
              <a:rPr lang="zh-CN" altLang="en-US" sz="2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优越性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。</a:t>
            </a:r>
            <a:endParaRPr lang="en-US" altLang="zh-CN" sz="2600" dirty="0" smtClean="0">
              <a:latin typeface="黑体" pitchFamily="2" charset="-122"/>
              <a:ea typeface="黑体" pitchFamily="2" charset="-122"/>
            </a:endParaRPr>
          </a:p>
          <a:p>
            <a:pPr eaLnBrk="1" hangingPunct="1">
              <a:lnSpc>
                <a:spcPct val="90000"/>
              </a:lnSpc>
              <a:spcAft>
                <a:spcPct val="30000"/>
              </a:spcAft>
              <a:buClr>
                <a:srgbClr val="FF0000"/>
              </a:buClr>
            </a:pPr>
            <a:r>
              <a:rPr lang="en-US" altLang="zh-CN" sz="2600" dirty="0">
                <a:latin typeface="黑体" pitchFamily="2" charset="-122"/>
                <a:ea typeface="黑体" pitchFamily="2" charset="-122"/>
              </a:rPr>
              <a:t> </a:t>
            </a:r>
            <a:r>
              <a:rPr lang="en-US" altLang="zh-CN" sz="2600" dirty="0" smtClean="0">
                <a:latin typeface="黑体" pitchFamily="2" charset="-122"/>
                <a:ea typeface="黑体" pitchFamily="2" charset="-122"/>
              </a:rPr>
              <a:t>   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随着计算机科学技术的发展，相信在不久的将来，我们能精确模拟更细节的凝固过程，得到更多的信息。人类甚至有可能模拟</a:t>
            </a:r>
            <a:r>
              <a:rPr lang="zh-CN" altLang="en-US" sz="26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大脑运动、生命起源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等不可思议的过程，让我们努力学习，通过自己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的</a:t>
            </a:r>
            <a:r>
              <a:rPr lang="zh-CN" altLang="en-US" sz="2600" dirty="0">
                <a:latin typeface="黑体" pitchFamily="2" charset="-122"/>
                <a:ea typeface="黑体" pitchFamily="2" charset="-122"/>
              </a:rPr>
              <a:t>智慧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来</a:t>
            </a:r>
            <a:r>
              <a:rPr lang="zh-CN" altLang="en-US" sz="2600" dirty="0" smtClean="0">
                <a:latin typeface="黑体" pitchFamily="2" charset="-122"/>
                <a:ea typeface="黑体" pitchFamily="2" charset="-122"/>
              </a:rPr>
              <a:t>见证这些奇迹的诞生吧！</a:t>
            </a:r>
            <a:endParaRPr lang="zh-CN" altLang="en-US" sz="2600" dirty="0">
              <a:latin typeface="Lucida Sans Unicode" pitchFamily="34" charset="0"/>
              <a:ea typeface="黑体" pitchFamily="2" charset="-122"/>
            </a:endParaRPr>
          </a:p>
        </p:txBody>
      </p:sp>
      <p:pic>
        <p:nvPicPr>
          <p:cNvPr id="13" name="Picture 65" descr="52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617"/>
          <a:stretch/>
        </p:blipFill>
        <p:spPr bwMode="auto">
          <a:xfrm>
            <a:off x="5472632" y="2392736"/>
            <a:ext cx="3491856" cy="28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6684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聚合">
  <a:themeElements>
    <a:clrScheme name="聚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聚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lnDef>
      <a:spPr>
        <a:ln w="38100" cmpd="sng">
          <a:prstDash val="soli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gradFill rotWithShape="0">
          <a:gsLst>
            <a:gs pos="0">
              <a:srgbClr val="91CFE8"/>
            </a:gs>
            <a:gs pos="50000">
              <a:srgbClr val="BDE0EF"/>
            </a:gs>
            <a:gs pos="100000">
              <a:srgbClr val="DFEFF6"/>
            </a:gs>
          </a:gsLst>
          <a:lin ang="10800000"/>
        </a:gradFill>
        <a:ln w="9525">
          <a:noFill/>
          <a:miter lim="800000"/>
          <a:headEnd/>
          <a:tailEnd/>
        </a:ln>
      </a:spPr>
      <a:bodyPr lIns="0" tIns="0" rIns="0" anchor="ctr">
        <a:spAutoFit/>
      </a:bodyPr>
      <a:lstStyle>
        <a:defPPr algn="just">
          <a:spcAft>
            <a:spcPts val="600"/>
          </a:spcAft>
          <a:defRPr dirty="0">
            <a:latin typeface="Lucida Sans Unicode" pitchFamily="34" charset="0"/>
            <a:ea typeface="黑体" pitchFamily="2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聚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聚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聚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聚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24476</TotalTime>
  <Words>730</Words>
  <Application>Microsoft Office PowerPoint</Application>
  <PresentationFormat>全屏显示(4:3)</PresentationFormat>
  <Paragraphs>56</Paragraphs>
  <Slides>10</Slides>
  <Notes>10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1" baseType="lpstr">
      <vt:lpstr>聚合</vt:lpstr>
      <vt:lpstr>美丽的金属凝固组织 </vt:lpstr>
      <vt:lpstr>PowerPoint 演示文稿</vt:lpstr>
      <vt:lpstr>如何观测？</vt:lpstr>
      <vt:lpstr>高强X射线实验观察</vt:lpstr>
      <vt:lpstr>计算机有限元模拟</vt:lpstr>
      <vt:lpstr>海藻状凝固组织</vt:lpstr>
      <vt:lpstr>计算模拟优越性</vt:lpstr>
      <vt:lpstr>PowerPoint 演示文稿</vt:lpstr>
      <vt:lpstr>结语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cp:lastModifiedBy>USER</cp:lastModifiedBy>
  <cp:revision>1121</cp:revision>
  <cp:lastPrinted>2012-05-15T06:27:57Z</cp:lastPrinted>
  <dcterms:modified xsi:type="dcterms:W3CDTF">2012-05-22T07:33:57Z</dcterms:modified>
</cp:coreProperties>
</file>