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926" r:id="rId2"/>
    <p:sldId id="2282" r:id="rId3"/>
    <p:sldId id="2296" r:id="rId4"/>
    <p:sldId id="2305" r:id="rId5"/>
    <p:sldId id="2306" r:id="rId6"/>
    <p:sldId id="2309" r:id="rId7"/>
    <p:sldId id="2310" r:id="rId8"/>
    <p:sldId id="2311" r:id="rId9"/>
    <p:sldId id="2298" r:id="rId10"/>
    <p:sldId id="2313" r:id="rId11"/>
    <p:sldId id="2314" r:id="rId12"/>
    <p:sldId id="2316" r:id="rId13"/>
    <p:sldId id="2317" r:id="rId14"/>
    <p:sldId id="2321" r:id="rId15"/>
    <p:sldId id="2322" r:id="rId16"/>
    <p:sldId id="2328" r:id="rId17"/>
    <p:sldId id="2324" r:id="rId18"/>
    <p:sldId id="2325" r:id="rId19"/>
    <p:sldId id="2326" r:id="rId20"/>
    <p:sldId id="2329" r:id="rId21"/>
    <p:sldId id="2264" r:id="rId22"/>
    <p:sldId id="2341" r:id="rId23"/>
    <p:sldId id="2268" r:id="rId24"/>
    <p:sldId id="659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57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17C5-99E9-440E-8266-6D08F50F32B7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632FC-8EC4-4358-9B0C-A0C561EF4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5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7496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57400" y="3308674"/>
            <a:ext cx="6400800" cy="541421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57181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5170" y="978568"/>
            <a:ext cx="8229599" cy="54864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3pPr>
            <a:lvl4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288346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42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74659181-4168-6643-BD0C-4250C62B016B}" type="datetimeFigureOut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2019/9/24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zh-CN" altLang="en-US" b="0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1E0A30D-A330-B44A-AD77-88D263285F5E}" type="slidenum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9807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080120"/>
          </a:xfrm>
        </p:spPr>
        <p:txBody>
          <a:bodyPr>
            <a:noAutofit/>
          </a:bodyPr>
          <a:lstStyle/>
          <a:p>
            <a:pPr algn="ctr"/>
            <a:r>
              <a:rPr kumimoji="1" lang="zh-CN" altLang="en-US" sz="2000" b="1" dirty="0">
                <a:solidFill>
                  <a:srgbClr val="0070C0"/>
                </a:solidFill>
              </a:rPr>
              <a:t>中国科学院计算机网络信息中心</a:t>
            </a:r>
            <a:endParaRPr kumimoji="1" lang="en-US" altLang="zh-CN" sz="2000" b="1" dirty="0">
              <a:solidFill>
                <a:srgbClr val="0070C0"/>
              </a:solidFill>
            </a:endParaRPr>
          </a:p>
          <a:p>
            <a:pPr algn="ctr"/>
            <a:r>
              <a:rPr kumimoji="1" lang="en-US" altLang="zh-CN" sz="2000" b="1" dirty="0">
                <a:solidFill>
                  <a:srgbClr val="0070C0"/>
                </a:solidFill>
              </a:rPr>
              <a:t>2019</a:t>
            </a:r>
            <a:r>
              <a:rPr kumimoji="1" lang="zh-CN" altLang="en-US" sz="2000" b="1" dirty="0">
                <a:solidFill>
                  <a:srgbClr val="0070C0"/>
                </a:solidFill>
              </a:rPr>
              <a:t>年</a:t>
            </a:r>
            <a:r>
              <a:rPr kumimoji="1" lang="en-US" altLang="zh-CN" sz="2000" b="1" dirty="0">
                <a:solidFill>
                  <a:srgbClr val="0070C0"/>
                </a:solidFill>
              </a:rPr>
              <a:t>8</a:t>
            </a:r>
            <a:r>
              <a:rPr kumimoji="1" lang="zh-CN" altLang="en-US" sz="2000" b="1" dirty="0">
                <a:solidFill>
                  <a:srgbClr val="0070C0"/>
                </a:solidFill>
              </a:rPr>
              <a:t>月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1E86EDD2-6A14-4E8D-99B0-A5A0EF31A83B}"/>
              </a:ext>
            </a:extLst>
          </p:cNvPr>
          <p:cNvSpPr>
            <a:spLocks noGrp="1"/>
          </p:cNvSpPr>
          <p:nvPr/>
        </p:nvSpPr>
        <p:spPr bwMode="auto">
          <a:xfrm>
            <a:off x="395287" y="1700808"/>
            <a:ext cx="8353425" cy="208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新一代</a:t>
            </a:r>
            <a:r>
              <a:rPr kumimoji="1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ARP</a:t>
            </a:r>
            <a:r>
              <a:rPr kumimoji="1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（标准版）系统</a:t>
            </a:r>
            <a:r>
              <a:rPr kumimoji="1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/>
            </a:r>
            <a:br>
              <a:rPr kumimoji="1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</a:br>
            <a:r>
              <a:rPr kumimoji="1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科研条件所级应用系统</a:t>
            </a:r>
            <a:r>
              <a:rPr kumimoji="1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/>
            </a:r>
            <a:br>
              <a:rPr kumimoji="1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</a:br>
            <a:r>
              <a:rPr kumimoji="1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常见问题</a:t>
            </a:r>
          </a:p>
        </p:txBody>
      </p:sp>
    </p:spTree>
    <p:extLst>
      <p:ext uri="{BB962C8B-B14F-4D97-AF65-F5344CB8AC3E}">
        <p14:creationId xmlns:p14="http://schemas.microsoft.com/office/powerpoint/2010/main" val="778122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验收入库，录入配件时，无法选到父资产是什么原因？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答：需要检查入库单的经办人是否有查询该父资产的权限。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296358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资产领用人是不是就是资产责任人？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答：是的。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267992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一个资产，线下已经报销完成了，如何补录入库，且不冻结预算？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答：在验收入库</a:t>
            </a:r>
            <a:r>
              <a:rPr lang="en-US" altLang="zh-CN" dirty="0"/>
              <a:t>-</a:t>
            </a:r>
            <a:r>
              <a:rPr lang="zh-CN" altLang="en-US" dirty="0"/>
              <a:t>补录页面，勾选“已报销完成”即可。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1181014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验收入库关联采购订单或采购订单关联采购申请时，前一个环节的预算信息没有带出来怎么办？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答：由于网络不稳定等因素，数据没有加载完，导致预算信息偶尔不能正常带出，遇到此类情况，只需将关联的单据再重新关联一下即可。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2310786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为什么提交入库单后，报销时无法选到入库单（例如：某一验收入库单是由所资产管理员补录的，但是报销是由课题组的人去报销）？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答：验收入库申请人或该验收入库单关联的采购申请、采购订单的申请人，提报销申请时，才能关联到该入库单。如果需要不是以上三类人员中的其他用户报销该入库单，则可在“科研条件</a:t>
            </a:r>
            <a:r>
              <a:rPr lang="en-US" altLang="zh-CN" dirty="0"/>
              <a:t>-</a:t>
            </a:r>
            <a:r>
              <a:rPr lang="zh-CN" altLang="en-US" dirty="0"/>
              <a:t>基础业务配置</a:t>
            </a:r>
            <a:r>
              <a:rPr lang="en-US" altLang="zh-CN" dirty="0"/>
              <a:t>-</a:t>
            </a:r>
            <a:r>
              <a:rPr lang="zh-CN" altLang="en-US" dirty="0"/>
              <a:t>设置报销人”菜单下，找到该入库单，设置实际报销人。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报销</a:t>
            </a:r>
          </a:p>
        </p:txBody>
      </p:sp>
    </p:spTree>
    <p:extLst>
      <p:ext uri="{BB962C8B-B14F-4D97-AF65-F5344CB8AC3E}">
        <p14:creationId xmlns:p14="http://schemas.microsoft.com/office/powerpoint/2010/main" val="992037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1595B7A-F0A0-47FA-A676-7837C5D17535}"/>
              </a:ext>
            </a:extLst>
          </p:cNvPr>
          <p:cNvSpPr/>
          <p:nvPr/>
        </p:nvSpPr>
        <p:spPr>
          <a:xfrm>
            <a:off x="0" y="798513"/>
            <a:ext cx="9296400" cy="5229225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304ECC-02F6-4DA0-9383-376F7EA44A19}"/>
              </a:ext>
            </a:extLst>
          </p:cNvPr>
          <p:cNvSpPr/>
          <p:nvPr/>
        </p:nvSpPr>
        <p:spPr>
          <a:xfrm>
            <a:off x="5002213" y="798513"/>
            <a:ext cx="4313237" cy="5229225"/>
          </a:xfrm>
          <a:prstGeom prst="rect">
            <a:avLst/>
          </a:prstGeom>
          <a:solidFill>
            <a:srgbClr val="1F84BE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9800" kern="0" dirty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6" name="剪去单角的矩形 19">
            <a:extLst>
              <a:ext uri="{FF2B5EF4-FFF2-40B4-BE49-F238E27FC236}">
                <a16:creationId xmlns:a16="http://schemas.microsoft.com/office/drawing/2014/main" id="{CC9E9798-C0EB-45E0-BC2C-DB74D4A4FBB8}"/>
              </a:ext>
            </a:extLst>
          </p:cNvPr>
          <p:cNvSpPr/>
          <p:nvPr/>
        </p:nvSpPr>
        <p:spPr>
          <a:xfrm flipH="1" flipV="1">
            <a:off x="4629150" y="1268413"/>
            <a:ext cx="4686300" cy="1220787"/>
          </a:xfrm>
          <a:prstGeom prst="snip1Rect">
            <a:avLst>
              <a:gd name="adj" fmla="val 26757"/>
            </a:avLst>
          </a:prstGeom>
          <a:solidFill>
            <a:srgbClr val="09425E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039FCBBD-EBDC-4145-A9CD-AAD575D09E87}"/>
              </a:ext>
            </a:extLst>
          </p:cNvPr>
          <p:cNvSpPr/>
          <p:nvPr/>
        </p:nvSpPr>
        <p:spPr>
          <a:xfrm flipH="1" flipV="1">
            <a:off x="4618038" y="2154238"/>
            <a:ext cx="347662" cy="346075"/>
          </a:xfrm>
          <a:prstGeom prst="rtTriangle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A99D6DA-205F-431E-B878-4C3788FB2F53}"/>
              </a:ext>
            </a:extLst>
          </p:cNvPr>
          <p:cNvSpPr/>
          <p:nvPr/>
        </p:nvSpPr>
        <p:spPr>
          <a:xfrm>
            <a:off x="7221538" y="1884363"/>
            <a:ext cx="1004887" cy="58578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3200" b="0" kern="0" dirty="0">
                <a:solidFill>
                  <a:sysClr val="window" lastClr="FFFFFF"/>
                </a:solidFill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50D0D4-887F-4380-8B9D-2788332C73F1}"/>
              </a:ext>
            </a:extLst>
          </p:cNvPr>
          <p:cNvSpPr/>
          <p:nvPr/>
        </p:nvSpPr>
        <p:spPr>
          <a:xfrm>
            <a:off x="5624513" y="1436688"/>
            <a:ext cx="2601912" cy="58420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3200" b="0" kern="0" dirty="0">
                <a:solidFill>
                  <a:sysClr val="window" lastClr="FFFFFF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DIRECTORY</a:t>
            </a:r>
            <a:endParaRPr kumimoji="0" lang="zh-CN" altLang="en-US" sz="3200" b="0" kern="0" dirty="0">
              <a:solidFill>
                <a:sysClr val="window" lastClr="FFFFFF"/>
              </a:solidFill>
              <a:latin typeface="Agency FB" panose="020B0503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矩形 259">
            <a:extLst>
              <a:ext uri="{FF2B5EF4-FFF2-40B4-BE49-F238E27FC236}">
                <a16:creationId xmlns:a16="http://schemas.microsoft.com/office/drawing/2014/main" id="{BFA27A91-4E26-4CD1-A27B-282F75D4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2825378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资产或耗材采购或新增</a:t>
            </a:r>
          </a:p>
        </p:txBody>
      </p:sp>
      <p:sp>
        <p:nvSpPr>
          <p:cNvPr id="11" name="矩形 259">
            <a:extLst>
              <a:ext uri="{FF2B5EF4-FFF2-40B4-BE49-F238E27FC236}">
                <a16:creationId xmlns:a16="http://schemas.microsoft.com/office/drawing/2014/main" id="{A943EFBE-D373-4846-B440-FE5BEBE2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2780928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259">
            <a:extLst>
              <a:ext uri="{FF2B5EF4-FFF2-40B4-BE49-F238E27FC236}">
                <a16:creationId xmlns:a16="http://schemas.microsoft.com/office/drawing/2014/main" id="{1C242131-204D-438F-A4FF-61878590F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3504828"/>
            <a:ext cx="270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资产过程管理</a:t>
            </a:r>
          </a:p>
        </p:txBody>
      </p:sp>
      <p:sp>
        <p:nvSpPr>
          <p:cNvPr id="13" name="矩形 259">
            <a:extLst>
              <a:ext uri="{FF2B5EF4-FFF2-40B4-BE49-F238E27FC236}">
                <a16:creationId xmlns:a16="http://schemas.microsoft.com/office/drawing/2014/main" id="{60AFA259-5B3C-40C6-8111-D83CEE078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3460378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259">
            <a:extLst>
              <a:ext uri="{FF2B5EF4-FFF2-40B4-BE49-F238E27FC236}">
                <a16:creationId xmlns:a16="http://schemas.microsoft.com/office/drawing/2014/main" id="{DDCC03A9-9DF8-4F7C-B345-82AF1BD4C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4193174"/>
            <a:ext cx="270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数据查询及导出</a:t>
            </a:r>
          </a:p>
        </p:txBody>
      </p:sp>
      <p:sp>
        <p:nvSpPr>
          <p:cNvPr id="15" name="矩形 259">
            <a:extLst>
              <a:ext uri="{FF2B5EF4-FFF2-40B4-BE49-F238E27FC236}">
                <a16:creationId xmlns:a16="http://schemas.microsoft.com/office/drawing/2014/main" id="{574BBFB9-3205-4B83-8FBB-EF86C7285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4148724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3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请问资产管理员如何批量转移其他人的资产？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答：首先需要在“数据权限维护”下为资产管理员配置相关部门的固定资产数据权限，然后使用固定资产的“移交”功能，每次移交可以添加多个资产，将多个资产移交至同一接收人名下。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资产过程管理</a:t>
            </a:r>
          </a:p>
        </p:txBody>
      </p:sp>
    </p:spTree>
    <p:extLst>
      <p:ext uri="{BB962C8B-B14F-4D97-AF65-F5344CB8AC3E}">
        <p14:creationId xmlns:p14="http://schemas.microsoft.com/office/powerpoint/2010/main" val="1220492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课题组不是资产责任人的老师想要提资产维修申请，如何选到该资产？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答：所资产管理员通过科研条件</a:t>
            </a:r>
            <a:r>
              <a:rPr lang="en-US" altLang="zh-CN" dirty="0"/>
              <a:t>-</a:t>
            </a:r>
            <a:r>
              <a:rPr lang="zh-CN" altLang="en-US" dirty="0"/>
              <a:t>基础业务配置</a:t>
            </a:r>
            <a:r>
              <a:rPr lang="en-US" altLang="zh-CN" dirty="0"/>
              <a:t>-</a:t>
            </a:r>
            <a:r>
              <a:rPr lang="zh-CN" altLang="en-US" dirty="0"/>
              <a:t>数据权限维护菜单，为课题组秘书配置本部门的相关数据权限。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资产过程管理</a:t>
            </a:r>
          </a:p>
        </p:txBody>
      </p:sp>
    </p:spTree>
    <p:extLst>
      <p:ext uri="{BB962C8B-B14F-4D97-AF65-F5344CB8AC3E}">
        <p14:creationId xmlns:p14="http://schemas.microsoft.com/office/powerpoint/2010/main" val="2063702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处置申报中的资产，还需要进行什么审批吗？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答：处置申报只是走审批手续，能否报废。处置申报完之后，还需要处置汇总，处置汇总是真正的处置操作。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资产过程管理</a:t>
            </a:r>
          </a:p>
        </p:txBody>
      </p:sp>
    </p:spTree>
    <p:extLst>
      <p:ext uri="{BB962C8B-B14F-4D97-AF65-F5344CB8AC3E}">
        <p14:creationId xmlns:p14="http://schemas.microsoft.com/office/powerpoint/2010/main" val="4233937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之前有些设备都办理了处置申请，能撤回吗？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答：如果该设备尚未被所资产管理员汇总提交，可以撤回，可使用菜单“处置申请撤销” 撤销已审批的处置申请，固定资产管理和无形资产管理下都有这个菜单。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资产过程管理</a:t>
            </a:r>
          </a:p>
        </p:txBody>
      </p:sp>
    </p:spTree>
    <p:extLst>
      <p:ext uri="{BB962C8B-B14F-4D97-AF65-F5344CB8AC3E}">
        <p14:creationId xmlns:p14="http://schemas.microsoft.com/office/powerpoint/2010/main" val="255369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1595B7A-F0A0-47FA-A676-7837C5D17535}"/>
              </a:ext>
            </a:extLst>
          </p:cNvPr>
          <p:cNvSpPr/>
          <p:nvPr/>
        </p:nvSpPr>
        <p:spPr>
          <a:xfrm>
            <a:off x="0" y="798513"/>
            <a:ext cx="9296400" cy="5229225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304ECC-02F6-4DA0-9383-376F7EA44A19}"/>
              </a:ext>
            </a:extLst>
          </p:cNvPr>
          <p:cNvSpPr/>
          <p:nvPr/>
        </p:nvSpPr>
        <p:spPr>
          <a:xfrm>
            <a:off x="5002213" y="798513"/>
            <a:ext cx="4313237" cy="5229225"/>
          </a:xfrm>
          <a:prstGeom prst="rect">
            <a:avLst/>
          </a:prstGeom>
          <a:solidFill>
            <a:srgbClr val="1F84BE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9800" kern="0" dirty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6" name="剪去单角的矩形 19">
            <a:extLst>
              <a:ext uri="{FF2B5EF4-FFF2-40B4-BE49-F238E27FC236}">
                <a16:creationId xmlns:a16="http://schemas.microsoft.com/office/drawing/2014/main" id="{CC9E9798-C0EB-45E0-BC2C-DB74D4A4FBB8}"/>
              </a:ext>
            </a:extLst>
          </p:cNvPr>
          <p:cNvSpPr/>
          <p:nvPr/>
        </p:nvSpPr>
        <p:spPr>
          <a:xfrm flipH="1" flipV="1">
            <a:off x="4629150" y="1268413"/>
            <a:ext cx="4686300" cy="1220787"/>
          </a:xfrm>
          <a:prstGeom prst="snip1Rect">
            <a:avLst>
              <a:gd name="adj" fmla="val 26757"/>
            </a:avLst>
          </a:prstGeom>
          <a:solidFill>
            <a:srgbClr val="09425E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039FCBBD-EBDC-4145-A9CD-AAD575D09E87}"/>
              </a:ext>
            </a:extLst>
          </p:cNvPr>
          <p:cNvSpPr/>
          <p:nvPr/>
        </p:nvSpPr>
        <p:spPr>
          <a:xfrm flipH="1" flipV="1">
            <a:off x="4618038" y="2154238"/>
            <a:ext cx="347662" cy="346075"/>
          </a:xfrm>
          <a:prstGeom prst="rtTriangle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A99D6DA-205F-431E-B878-4C3788FB2F53}"/>
              </a:ext>
            </a:extLst>
          </p:cNvPr>
          <p:cNvSpPr/>
          <p:nvPr/>
        </p:nvSpPr>
        <p:spPr>
          <a:xfrm>
            <a:off x="7221538" y="1884363"/>
            <a:ext cx="1004887" cy="58578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3200" b="0" kern="0" dirty="0">
                <a:solidFill>
                  <a:sysClr val="window" lastClr="FFFFFF"/>
                </a:solidFill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50D0D4-887F-4380-8B9D-2788332C73F1}"/>
              </a:ext>
            </a:extLst>
          </p:cNvPr>
          <p:cNvSpPr/>
          <p:nvPr/>
        </p:nvSpPr>
        <p:spPr>
          <a:xfrm>
            <a:off x="5624513" y="1436688"/>
            <a:ext cx="2601912" cy="58420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3200" b="0" kern="0" dirty="0">
                <a:solidFill>
                  <a:sysClr val="window" lastClr="FFFFFF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DIRECTORY</a:t>
            </a:r>
            <a:endParaRPr kumimoji="0" lang="zh-CN" altLang="en-US" sz="3200" b="0" kern="0" dirty="0">
              <a:solidFill>
                <a:sysClr val="window" lastClr="FFFFFF"/>
              </a:solidFill>
              <a:latin typeface="Agency FB" panose="020B0503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矩形 259">
            <a:extLst>
              <a:ext uri="{FF2B5EF4-FFF2-40B4-BE49-F238E27FC236}">
                <a16:creationId xmlns:a16="http://schemas.microsoft.com/office/drawing/2014/main" id="{BFA27A91-4E26-4CD1-A27B-282F75D4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2825378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资产或耗材采购或新增</a:t>
            </a:r>
          </a:p>
        </p:txBody>
      </p:sp>
      <p:sp>
        <p:nvSpPr>
          <p:cNvPr id="11" name="矩形 259">
            <a:extLst>
              <a:ext uri="{FF2B5EF4-FFF2-40B4-BE49-F238E27FC236}">
                <a16:creationId xmlns:a16="http://schemas.microsoft.com/office/drawing/2014/main" id="{A943EFBE-D373-4846-B440-FE5BEBE2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2780928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259">
            <a:extLst>
              <a:ext uri="{FF2B5EF4-FFF2-40B4-BE49-F238E27FC236}">
                <a16:creationId xmlns:a16="http://schemas.microsoft.com/office/drawing/2014/main" id="{1C242131-204D-438F-A4FF-61878590F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3504828"/>
            <a:ext cx="270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资产过程管理</a:t>
            </a:r>
          </a:p>
        </p:txBody>
      </p:sp>
      <p:sp>
        <p:nvSpPr>
          <p:cNvPr id="13" name="矩形 259">
            <a:extLst>
              <a:ext uri="{FF2B5EF4-FFF2-40B4-BE49-F238E27FC236}">
                <a16:creationId xmlns:a16="http://schemas.microsoft.com/office/drawing/2014/main" id="{60AFA259-5B3C-40C6-8111-D83CEE078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3460378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259">
            <a:extLst>
              <a:ext uri="{FF2B5EF4-FFF2-40B4-BE49-F238E27FC236}">
                <a16:creationId xmlns:a16="http://schemas.microsoft.com/office/drawing/2014/main" id="{DDCC03A9-9DF8-4F7C-B345-82AF1BD4C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4193174"/>
            <a:ext cx="270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数据查询及导出</a:t>
            </a:r>
          </a:p>
        </p:txBody>
      </p:sp>
      <p:sp>
        <p:nvSpPr>
          <p:cNvPr id="15" name="矩形 259">
            <a:extLst>
              <a:ext uri="{FF2B5EF4-FFF2-40B4-BE49-F238E27FC236}">
                <a16:creationId xmlns:a16="http://schemas.microsoft.com/office/drawing/2014/main" id="{574BBFB9-3205-4B83-8FBB-EF86C7285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4148724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04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1595B7A-F0A0-47FA-A676-7837C5D17535}"/>
              </a:ext>
            </a:extLst>
          </p:cNvPr>
          <p:cNvSpPr/>
          <p:nvPr/>
        </p:nvSpPr>
        <p:spPr>
          <a:xfrm>
            <a:off x="0" y="798513"/>
            <a:ext cx="9296400" cy="5229225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304ECC-02F6-4DA0-9383-376F7EA44A19}"/>
              </a:ext>
            </a:extLst>
          </p:cNvPr>
          <p:cNvSpPr/>
          <p:nvPr/>
        </p:nvSpPr>
        <p:spPr>
          <a:xfrm>
            <a:off x="5002213" y="798513"/>
            <a:ext cx="4313237" cy="5229225"/>
          </a:xfrm>
          <a:prstGeom prst="rect">
            <a:avLst/>
          </a:prstGeom>
          <a:solidFill>
            <a:srgbClr val="1F84BE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9800" kern="0" dirty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6" name="剪去单角的矩形 19">
            <a:extLst>
              <a:ext uri="{FF2B5EF4-FFF2-40B4-BE49-F238E27FC236}">
                <a16:creationId xmlns:a16="http://schemas.microsoft.com/office/drawing/2014/main" id="{CC9E9798-C0EB-45E0-BC2C-DB74D4A4FBB8}"/>
              </a:ext>
            </a:extLst>
          </p:cNvPr>
          <p:cNvSpPr/>
          <p:nvPr/>
        </p:nvSpPr>
        <p:spPr>
          <a:xfrm flipH="1" flipV="1">
            <a:off x="4629150" y="1268413"/>
            <a:ext cx="4686300" cy="1220787"/>
          </a:xfrm>
          <a:prstGeom prst="snip1Rect">
            <a:avLst>
              <a:gd name="adj" fmla="val 26757"/>
            </a:avLst>
          </a:prstGeom>
          <a:solidFill>
            <a:srgbClr val="09425E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039FCBBD-EBDC-4145-A9CD-AAD575D09E87}"/>
              </a:ext>
            </a:extLst>
          </p:cNvPr>
          <p:cNvSpPr/>
          <p:nvPr/>
        </p:nvSpPr>
        <p:spPr>
          <a:xfrm flipH="1" flipV="1">
            <a:off x="4618038" y="2154238"/>
            <a:ext cx="347662" cy="346075"/>
          </a:xfrm>
          <a:prstGeom prst="rtTriangle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b="0" kern="0">
              <a:solidFill>
                <a:sysClr val="window" lastClr="FFFFFF"/>
              </a:solidFill>
              <a:latin typeface="Arial"/>
              <a:ea typeface="微软雅黑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A99D6DA-205F-431E-B878-4C3788FB2F53}"/>
              </a:ext>
            </a:extLst>
          </p:cNvPr>
          <p:cNvSpPr/>
          <p:nvPr/>
        </p:nvSpPr>
        <p:spPr>
          <a:xfrm>
            <a:off x="7221538" y="1884363"/>
            <a:ext cx="1004887" cy="58578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3200" b="0" kern="0" dirty="0">
                <a:solidFill>
                  <a:sysClr val="window" lastClr="FFFFFF"/>
                </a:solidFill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50D0D4-887F-4380-8B9D-2788332C73F1}"/>
              </a:ext>
            </a:extLst>
          </p:cNvPr>
          <p:cNvSpPr/>
          <p:nvPr/>
        </p:nvSpPr>
        <p:spPr>
          <a:xfrm>
            <a:off x="5624513" y="1436688"/>
            <a:ext cx="2601912" cy="58420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3200" b="0" kern="0" dirty="0">
                <a:solidFill>
                  <a:sysClr val="window" lastClr="FFFFFF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DIRECTORY</a:t>
            </a:r>
            <a:endParaRPr kumimoji="0" lang="zh-CN" altLang="en-US" sz="3200" b="0" kern="0" dirty="0">
              <a:solidFill>
                <a:sysClr val="window" lastClr="FFFFFF"/>
              </a:solidFill>
              <a:latin typeface="Agency FB" panose="020B0503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矩形 259">
            <a:extLst>
              <a:ext uri="{FF2B5EF4-FFF2-40B4-BE49-F238E27FC236}">
                <a16:creationId xmlns:a16="http://schemas.microsoft.com/office/drawing/2014/main" id="{BFA27A91-4E26-4CD1-A27B-282F75D4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2825378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资产或耗材采购或新增</a:t>
            </a:r>
          </a:p>
        </p:txBody>
      </p:sp>
      <p:sp>
        <p:nvSpPr>
          <p:cNvPr id="11" name="矩形 259">
            <a:extLst>
              <a:ext uri="{FF2B5EF4-FFF2-40B4-BE49-F238E27FC236}">
                <a16:creationId xmlns:a16="http://schemas.microsoft.com/office/drawing/2014/main" id="{A943EFBE-D373-4846-B440-FE5BEBE2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2780928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259">
            <a:extLst>
              <a:ext uri="{FF2B5EF4-FFF2-40B4-BE49-F238E27FC236}">
                <a16:creationId xmlns:a16="http://schemas.microsoft.com/office/drawing/2014/main" id="{1C242131-204D-438F-A4FF-61878590F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3504828"/>
            <a:ext cx="270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资产过程管理</a:t>
            </a:r>
          </a:p>
        </p:txBody>
      </p:sp>
      <p:sp>
        <p:nvSpPr>
          <p:cNvPr id="13" name="矩形 259">
            <a:extLst>
              <a:ext uri="{FF2B5EF4-FFF2-40B4-BE49-F238E27FC236}">
                <a16:creationId xmlns:a16="http://schemas.microsoft.com/office/drawing/2014/main" id="{60AFA259-5B3C-40C6-8111-D83CEE078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3460378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259">
            <a:extLst>
              <a:ext uri="{FF2B5EF4-FFF2-40B4-BE49-F238E27FC236}">
                <a16:creationId xmlns:a16="http://schemas.microsoft.com/office/drawing/2014/main" id="{DDCC03A9-9DF8-4F7C-B345-82AF1BD4C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4193174"/>
            <a:ext cx="270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zh-CN" altLang="en-US" sz="18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+mn-ea"/>
                <a:sym typeface="+mn-lt"/>
              </a:rPr>
              <a:t>数据查询及导出</a:t>
            </a:r>
          </a:p>
        </p:txBody>
      </p:sp>
      <p:sp>
        <p:nvSpPr>
          <p:cNvPr id="15" name="矩形 259">
            <a:extLst>
              <a:ext uri="{FF2B5EF4-FFF2-40B4-BE49-F238E27FC236}">
                <a16:creationId xmlns:a16="http://schemas.microsoft.com/office/drawing/2014/main" id="{574BBFB9-3205-4B83-8FBB-EF86C7285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4148724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zh-CN" sz="2400" b="0" kern="0" dirty="0">
                <a:solidFill>
                  <a:sysClr val="window" lastClr="FFFFFF"/>
                </a:solidFill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kumimoji="0" lang="zh-CN" altLang="en-US" sz="2400" b="0" kern="0" cap="all" dirty="0">
              <a:solidFill>
                <a:sysClr val="window" lastClr="FFFFFF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2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576BD065-1A47-443E-BD57-B539EB2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70" y="978568"/>
            <a:ext cx="8229599" cy="5221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如何撤销单据？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CD638D-E849-4633-B082-AE33924C36DD}"/>
              </a:ext>
            </a:extLst>
          </p:cNvPr>
          <p:cNvSpPr txBox="1"/>
          <p:nvPr/>
        </p:nvSpPr>
        <p:spPr>
          <a:xfrm>
            <a:off x="493295" y="1540672"/>
            <a:ext cx="8133347" cy="3869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如果单据尚在审批流转中，想要撤销单据可通过如下方式：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申请人可以在该业务对应菜单下的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“审批中”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页签下，找到该单据，进入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详情页面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，点击详情页面左上角的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“撤销”按钮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，将单据撤回修改。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审批人在审批时选择“退回申请人”，提交后。申请人可在该业务对应菜单下的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“暂存”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页签下，找到该单据，重新编辑提交。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如果单据已经完成审批，即单据状态是“已审批”，且该单据尚未被其他单据关联，如果用户需要撤销该单据：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采购申请、采购订单、验收入库、资产维修申请单，需要联系所资产管理员进行操作。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其他单据：一旦完成审批，不允许撤销。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如果该单据被其他业务关联了，则该单据不允许撤销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AD81AAE4-832F-4861-A755-BFCB8E22E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/>
          <a:lstStyle/>
          <a:p>
            <a:r>
              <a:rPr lang="zh-CN" altLang="en-US" dirty="0"/>
              <a:t>常见问题</a:t>
            </a:r>
          </a:p>
        </p:txBody>
      </p:sp>
    </p:spTree>
    <p:extLst>
      <p:ext uri="{BB962C8B-B14F-4D97-AF65-F5344CB8AC3E}">
        <p14:creationId xmlns:p14="http://schemas.microsoft.com/office/powerpoint/2010/main" val="1146801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C26330-D7BC-4D6D-9DC9-097432693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70" y="978568"/>
            <a:ext cx="8229599" cy="10102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b="1" dirty="0"/>
              <a:t>审批中的单据如何撤销？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dirty="0"/>
              <a:t>     </a:t>
            </a:r>
            <a:r>
              <a:rPr lang="en-US" altLang="zh-CN" dirty="0"/>
              <a:t>- </a:t>
            </a:r>
            <a:r>
              <a:rPr lang="zh-CN" altLang="en-US" dirty="0"/>
              <a:t>点击要撤销的业务对应的菜单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B84A48D-02F0-441A-8858-EFE091A09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1772816"/>
            <a:ext cx="9144000" cy="256325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EABF30D-E0DC-417F-ACEE-8D4CDF1C6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5" y="4454557"/>
            <a:ext cx="9144000" cy="219339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8" name="标题 1">
            <a:extLst>
              <a:ext uri="{FF2B5EF4-FFF2-40B4-BE49-F238E27FC236}">
                <a16:creationId xmlns:a16="http://schemas.microsoft.com/office/drawing/2014/main" id="{F57C0492-D1BC-405F-B310-EC32410E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/>
          <a:lstStyle/>
          <a:p>
            <a:r>
              <a:rPr lang="zh-CN" altLang="en-US" dirty="0"/>
              <a:t>常见问题</a:t>
            </a:r>
          </a:p>
        </p:txBody>
      </p:sp>
    </p:spTree>
    <p:extLst>
      <p:ext uri="{BB962C8B-B14F-4D97-AF65-F5344CB8AC3E}">
        <p14:creationId xmlns:p14="http://schemas.microsoft.com/office/powerpoint/2010/main" val="2635526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576BD065-1A47-443E-BD57-B539EB2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70" y="978568"/>
            <a:ext cx="8229599" cy="5221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哪些业务需要财务审核？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03120FA-4B0E-421B-80CA-229C8B6F8B2F}"/>
              </a:ext>
            </a:extLst>
          </p:cNvPr>
          <p:cNvSpPr/>
          <p:nvPr/>
        </p:nvSpPr>
        <p:spPr>
          <a:xfrm>
            <a:off x="468095" y="1500711"/>
            <a:ext cx="8280000" cy="3269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在部分资产业务中，由于涉及会计凭证，因此需要财务人员审核，确此业务定是否生成凭证，如果生成凭证，则需要指定凭证的借贷方。主要包含以下业务场景：</a:t>
            </a:r>
            <a:endParaRPr lang="en-US" altLang="zh-CN" sz="20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资产取得方式不是采购的资产验收入库。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由于某种业务需要，变更资产金额的业务。（不是增加资产配件，只是单纯的调整资产金额）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耗材领用时，选择进行预算分摊。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BD5A1E3E-D5E9-4DAA-A52D-51025B4EC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/>
          <a:lstStyle/>
          <a:p>
            <a:r>
              <a:rPr lang="zh-CN" altLang="en-US" dirty="0"/>
              <a:t>常见问题</a:t>
            </a:r>
          </a:p>
        </p:txBody>
      </p:sp>
    </p:spTree>
    <p:extLst>
      <p:ext uri="{BB962C8B-B14F-4D97-AF65-F5344CB8AC3E}">
        <p14:creationId xmlns:p14="http://schemas.microsoft.com/office/powerpoint/2010/main" val="3232175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5440778"/>
            <a:ext cx="9144000" cy="1417223"/>
          </a:xfrm>
          <a:prstGeom prst="rect">
            <a:avLst/>
          </a:prstGeom>
          <a:solidFill>
            <a:srgbClr val="2073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187450" y="1557338"/>
            <a:ext cx="67532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40000"/>
              </a:spcBef>
              <a:defRPr/>
            </a:pPr>
            <a:endParaRPr kumimoji="0" lang="zh-TW" sz="67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 eaLnBrk="0" hangingPunct="0">
              <a:spcBef>
                <a:spcPct val="40000"/>
              </a:spcBef>
              <a:defRPr/>
            </a:pPr>
            <a:r>
              <a:rPr kumimoji="0" lang="zh-TW" sz="3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/>
            </a:r>
            <a:br>
              <a:rPr kumimoji="0" lang="zh-TW" sz="3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endParaRPr kumimoji="0" lang="zh-TW" sz="3700" b="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黑体" pitchFamily="2" charset="-122"/>
            </a:endParaRPr>
          </a:p>
          <a:p>
            <a:pPr algn="ctr" eaLnBrk="0" hangingPunct="0">
              <a:spcBef>
                <a:spcPct val="40000"/>
              </a:spcBef>
              <a:defRPr/>
            </a:pPr>
            <a:endParaRPr kumimoji="0"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黑体" pitchFamily="2" charset="-122"/>
            </a:endParaRPr>
          </a:p>
          <a:p>
            <a:pPr algn="ctr" eaLnBrk="0" hangingPunct="0">
              <a:spcBef>
                <a:spcPct val="40000"/>
              </a:spcBef>
              <a:defRPr/>
            </a:pPr>
            <a:r>
              <a:rPr kumimoji="0"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            </a:t>
            </a:r>
            <a:br>
              <a:rPr kumimoji="0"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r>
              <a:rPr kumimoji="0" lang="en-US" sz="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/>
            </a:r>
            <a:br>
              <a:rPr kumimoji="0" lang="en-US" sz="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r>
              <a:rPr kumimoji="0"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 </a:t>
            </a:r>
            <a:r>
              <a:rPr kumimoji="0" lang="en-US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/>
            </a:r>
            <a:br>
              <a:rPr kumimoji="0" lang="en-US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r>
              <a:rPr kumimoji="0" lang="zh-CN" altLang="en-US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欢迎</a:t>
            </a:r>
            <a:r>
              <a:rPr kumimoji="0" lang="zh-CN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提出您的宝贵意见！</a:t>
            </a:r>
          </a:p>
          <a:p>
            <a:pPr algn="ctr" eaLnBrk="0" hangingPunct="0">
              <a:spcBef>
                <a:spcPct val="40000"/>
              </a:spcBef>
              <a:defRPr/>
            </a:pPr>
            <a:r>
              <a:rPr kumimoji="0" lang="zh-CN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                                                                 </a:t>
            </a:r>
            <a:endParaRPr kumimoji="0" lang="zh-CN" sz="800" b="0" dirty="0"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7" name="Picture 3" descr="coffe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875" y="2971800"/>
            <a:ext cx="974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857250" y="1571625"/>
            <a:ext cx="7777163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kumimoji="0" lang="zh-CN" altLang="en-US" sz="67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谢谢</a:t>
            </a:r>
            <a:r>
              <a:rPr kumimoji="0" lang="zh-TW" sz="67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kumimoji="0" lang="zh-TW" altLang="zh-CN" sz="67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!</a:t>
            </a:r>
            <a:endParaRPr kumimoji="0" lang="zh-CN" altLang="zh-CN" sz="67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294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CEAD0-304A-4C9D-BF7D-88F1FFC75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363FEE9-2FA2-4B1E-A79D-E3D7077C5DB7}"/>
              </a:ext>
            </a:extLst>
          </p:cNvPr>
          <p:cNvSpPr txBox="1"/>
          <p:nvPr/>
        </p:nvSpPr>
        <p:spPr>
          <a:xfrm>
            <a:off x="251520" y="1052736"/>
            <a:ext cx="8133347" cy="5116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在新系统中资产新增及报销业务与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系统有何差别？新系统中如何进行资产新增及报销业务的处理？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系统中的差异：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为了更清晰的对资产进行管理，新一代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ARP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将资产管理与报销业务做了一定程度的分离，对原来资产信息与报销单信息混杂在一起的情况做了优化，</a:t>
            </a:r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将入库单和报销单进行了拆分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根据资产管理规定，实行</a:t>
            </a:r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先入库后报销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的业务操作模式。且入库单和报销单在业务上有紧密的关联性，报销时可选择已审批通过的入库单进行</a:t>
            </a:r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关联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，相关</a:t>
            </a:r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信息自动带出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资产管理员重点审核与资产相关的业务单据（入库单），财务的老师重点审核报销单本身的财务相关信息，业务逻辑更清晰。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390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固定资产增值的，研究组在新系统里怎么填验收入库？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如果从采购申请开始，在填写采购申请的时候，添加资产那个页面勾选“是否配件”，在验收入库的时候，关联父资产即可。如果直接填写验收入库，在验收入库添加资产的时候，勾选“是否配件”，然后关联父资产即可。</a:t>
            </a:r>
            <a:endParaRPr lang="en-US" altLang="zh-CN" dirty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100" dirty="0"/>
              <a:t>系统会自动将配件的价值增加到父资产中，用户在月末账务处理时，可通过父资产成本增加的方式进行入账。</a:t>
            </a:r>
            <a:endParaRPr lang="en-US" altLang="zh-CN" sz="2100" dirty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注：</a:t>
            </a:r>
            <a:endParaRPr lang="en-US" altLang="zh-CN" sz="2000" dirty="0"/>
          </a:p>
          <a:p>
            <a:pPr marL="8001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由于配件大部分都是采购的，因此根据需要决定配件是否走采购申请和采购订单的阶段。</a:t>
            </a:r>
            <a:endParaRPr lang="en-US" altLang="zh-CN" sz="2000" dirty="0"/>
          </a:p>
          <a:p>
            <a:pPr marL="8001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为了更好的对配件进行管理和记录，一般通过以上方式添加配件，而不是通过资产变更直接变更资产金额。</a:t>
            </a:r>
            <a:endParaRPr lang="en-US" altLang="zh-CN" sz="20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12550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财务审核验收入库时，提示未填入辅助核算项，如何处理？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答：当资产业务需要财务老师在审核时，并指定一下资产在月末生成凭证时的借贷方会计科目的情况下。需要财务老师点开资产后面的会计科目，可以弹出指定页面。一般为了方便用户操作 我们会默认科目 但不一定准确 或者可能有辅助项需要补充。所以这类业务 建议财务老师都点开会计科目 核对一下。点开会计科目后，如果有需要补充的辅助核算项，里面的是空的，其中标 * 的为必填项。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312929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耗材采购申请单的申请金额大于实际金额的话，可以在验收申请申请中修改金额吗？还是要重新做采购申请和实际金额一致？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答：如果采购申请单的金额大于实际的金额，可以在验收入库环节修改金额。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223498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已审核通过的验收入库单，金额填错了，如何修改？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答：已经审批结束的验收入库单据已变为历史数据，不能修改。如果确实信息填写错误，可以将这张入库单通过单据办结</a:t>
            </a:r>
            <a:r>
              <a:rPr lang="en-US" altLang="zh-CN" dirty="0"/>
              <a:t>-</a:t>
            </a:r>
            <a:r>
              <a:rPr lang="zh-CN" altLang="en-US" dirty="0"/>
              <a:t>作废的功能进行作废处理，然后重新新建一张入库单。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348198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D7FB9-D9FF-462A-9C41-9389860B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固定资产入库为什么有关联借款单的情况呢？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答：入库时关联借款单是由于用户在系统中提交了该笔资产采购的借款，但未关联采购订单。验收入库时是为了使用借款单中的预算，不再额外冻结预算。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08B0F43-7329-4543-814E-537D9A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14332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>
            <a:extLst>
              <a:ext uri="{FF2B5EF4-FFF2-40B4-BE49-F238E27FC236}">
                <a16:creationId xmlns:a16="http://schemas.microsoft.com/office/drawing/2014/main" id="{CD1E171E-3A30-4071-AFFC-9545F4E6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70" y="741991"/>
            <a:ext cx="8229599" cy="2133597"/>
          </a:xfr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验收入库关联了借款单，提交时，提示“入库金额与分摊金额不等”，该如何处理？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defTabSz="9144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solidFill>
                  <a:schemeClr val="tx1"/>
                </a:solidFill>
              </a:rPr>
              <a:t>答：</a:t>
            </a:r>
            <a:r>
              <a:rPr lang="zh-CN" altLang="en-US" sz="1800" b="1" dirty="0">
                <a:solidFill>
                  <a:schemeClr val="accent5">
                    <a:lumMod val="75000"/>
                  </a:schemeClr>
                </a:solidFill>
              </a:rPr>
              <a:t>需检查是否符合如下条件：入库单的分摊金额</a:t>
            </a: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zh-CN" altLang="en-US" sz="1800" b="1" dirty="0">
                <a:solidFill>
                  <a:schemeClr val="accent5">
                    <a:lumMod val="75000"/>
                  </a:schemeClr>
                </a:solidFill>
              </a:rPr>
              <a:t>验收入库总金额</a:t>
            </a: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zh-CN" altLang="en-US" sz="1800" b="1" dirty="0">
                <a:solidFill>
                  <a:schemeClr val="accent5">
                    <a:lumMod val="75000"/>
                  </a:schemeClr>
                </a:solidFill>
              </a:rPr>
              <a:t>借款单本次验收金额</a:t>
            </a:r>
            <a:r>
              <a:rPr lang="zh-CN" altLang="en-US" sz="1800" dirty="0"/>
              <a:t>。如果借款金额等于验收入库总金额，则入库单的分摊金额为</a:t>
            </a:r>
            <a:r>
              <a:rPr lang="en-US" altLang="zh-CN" sz="1800" dirty="0"/>
              <a:t>0</a:t>
            </a:r>
            <a:r>
              <a:rPr lang="zh-CN" altLang="en-US" sz="1800" dirty="0"/>
              <a:t>。</a:t>
            </a:r>
          </a:p>
          <a:p>
            <a:pPr defTabSz="914400">
              <a:lnSpc>
                <a:spcPct val="125000"/>
              </a:lnSpc>
              <a:buFont typeface="Wingdings" panose="05000000000000000000" pitchFamily="2" charset="2"/>
              <a:buChar char="n"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179E1CC-07AE-473E-AE2C-8C838602D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88" y="2554748"/>
            <a:ext cx="8640000" cy="4114612"/>
          </a:xfrm>
          <a:prstGeom prst="rect">
            <a:avLst/>
          </a:prstGeom>
        </p:spPr>
      </p:pic>
      <p:sp>
        <p:nvSpPr>
          <p:cNvPr id="8" name="标题 1">
            <a:extLst>
              <a:ext uri="{FF2B5EF4-FFF2-40B4-BE49-F238E27FC236}">
                <a16:creationId xmlns:a16="http://schemas.microsoft.com/office/drawing/2014/main" id="{EA2CE412-5458-4FBC-BC2B-AA2E1A870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/>
          <a:p>
            <a:r>
              <a:rPr lang="zh-CN" altLang="en-US" dirty="0"/>
              <a:t>常见问题</a:t>
            </a:r>
            <a:r>
              <a:rPr lang="en-US" altLang="zh-CN" dirty="0"/>
              <a:t>-</a:t>
            </a:r>
            <a:r>
              <a:rPr lang="zh-CN" altLang="en-US" dirty="0"/>
              <a:t>资产或耗材采购或新增</a:t>
            </a:r>
            <a:r>
              <a:rPr lang="en-US" altLang="zh-CN" dirty="0"/>
              <a:t>-</a:t>
            </a:r>
            <a:r>
              <a:rPr lang="zh-CN" altLang="en-US" dirty="0"/>
              <a:t>入库</a:t>
            </a:r>
          </a:p>
        </p:txBody>
      </p:sp>
    </p:spTree>
    <p:extLst>
      <p:ext uri="{BB962C8B-B14F-4D97-AF65-F5344CB8AC3E}">
        <p14:creationId xmlns:p14="http://schemas.microsoft.com/office/powerpoint/2010/main" val="13049783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1664</Words>
  <Application>Microsoft Office PowerPoint</Application>
  <PresentationFormat>全屏显示(4:3)</PresentationFormat>
  <Paragraphs>107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等线</vt:lpstr>
      <vt:lpstr>黑体</vt:lpstr>
      <vt:lpstr>宋体</vt:lpstr>
      <vt:lpstr>微软雅黑</vt:lpstr>
      <vt:lpstr>Agency FB</vt:lpstr>
      <vt:lpstr>Arial</vt:lpstr>
      <vt:lpstr>Calibri</vt:lpstr>
      <vt:lpstr>Wingdings</vt:lpstr>
      <vt:lpstr>1_Office 主题</vt:lpstr>
      <vt:lpstr>PowerPoint 演示文稿</vt:lpstr>
      <vt:lpstr>PowerPoint 演示文稿</vt:lpstr>
      <vt:lpstr>常见问题-资产或耗材采购或新增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常见问题-资产或耗材采购或新增-入库</vt:lpstr>
      <vt:lpstr>常见问题-资产或耗材采购或新增-报销</vt:lpstr>
      <vt:lpstr>PowerPoint 演示文稿</vt:lpstr>
      <vt:lpstr>常见问题-资产过程管理</vt:lpstr>
      <vt:lpstr>常见问题-资产过程管理</vt:lpstr>
      <vt:lpstr>常见问题-资产过程管理</vt:lpstr>
      <vt:lpstr>常见问题-资产过程管理</vt:lpstr>
      <vt:lpstr>PowerPoint 演示文稿</vt:lpstr>
      <vt:lpstr>常见问题</vt:lpstr>
      <vt:lpstr>常见问题</vt:lpstr>
      <vt:lpstr>常见问题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Acer</cp:lastModifiedBy>
  <cp:revision>74</cp:revision>
  <dcterms:created xsi:type="dcterms:W3CDTF">2019-05-16T07:34:40Z</dcterms:created>
  <dcterms:modified xsi:type="dcterms:W3CDTF">2019-09-24T07:21:00Z</dcterms:modified>
</cp:coreProperties>
</file>